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6" r:id="rId3"/>
    <p:sldId id="347" r:id="rId4"/>
    <p:sldId id="348" r:id="rId5"/>
    <p:sldId id="350" r:id="rId6"/>
    <p:sldId id="354" r:id="rId7"/>
    <p:sldId id="355" r:id="rId8"/>
    <p:sldId id="357" r:id="rId9"/>
    <p:sldId id="358" r:id="rId10"/>
    <p:sldId id="359" r:id="rId11"/>
    <p:sldId id="361" r:id="rId12"/>
    <p:sldId id="363" r:id="rId13"/>
    <p:sldId id="364" r:id="rId14"/>
    <p:sldId id="365" r:id="rId15"/>
    <p:sldId id="366" r:id="rId16"/>
    <p:sldId id="367" r:id="rId17"/>
    <p:sldId id="315" r:id="rId18"/>
    <p:sldId id="259" r:id="rId19"/>
    <p:sldId id="260" r:id="rId20"/>
    <p:sldId id="346" r:id="rId21"/>
    <p:sldId id="352" r:id="rId22"/>
    <p:sldId id="353" r:id="rId23"/>
    <p:sldId id="261" r:id="rId24"/>
    <p:sldId id="262" r:id="rId25"/>
    <p:sldId id="263" r:id="rId26"/>
    <p:sldId id="264" r:id="rId27"/>
    <p:sldId id="290" r:id="rId28"/>
    <p:sldId id="291" r:id="rId29"/>
    <p:sldId id="293" r:id="rId30"/>
    <p:sldId id="292" r:id="rId31"/>
    <p:sldId id="294" r:id="rId32"/>
    <p:sldId id="277" r:id="rId33"/>
    <p:sldId id="278" r:id="rId34"/>
    <p:sldId id="311" r:id="rId35"/>
    <p:sldId id="279" r:id="rId36"/>
    <p:sldId id="312" r:id="rId37"/>
    <p:sldId id="313" r:id="rId38"/>
    <p:sldId id="282" r:id="rId39"/>
    <p:sldId id="314" r:id="rId40"/>
    <p:sldId id="368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31" r:id="rId55"/>
    <p:sldId id="332" r:id="rId56"/>
    <p:sldId id="333" r:id="rId57"/>
    <p:sldId id="334" r:id="rId58"/>
    <p:sldId id="335" r:id="rId59"/>
    <p:sldId id="336" r:id="rId60"/>
    <p:sldId id="337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5A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B5B91F9-387A-433D-94FB-725082B6BE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D1CD03-132C-4C49-B4B9-4A5B14A8F2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F0D29-3116-489D-AA55-869E14AFDD8E}" type="datetimeFigureOut">
              <a:rPr lang="en-US" smtClean="0"/>
              <a:pPr/>
              <a:t>11/29/2014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57610-15E9-4D90-AC23-F79B18714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2.wav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3.wav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4.wav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5.wav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6.wav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7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2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3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4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25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6.wav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7.wav"/><Relationship Id="rId5" Type="http://schemas.openxmlformats.org/officeDocument/2006/relationships/image" Target="../media/image38.png"/><Relationship Id="rId4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8.wav"/><Relationship Id="rId5" Type="http://schemas.openxmlformats.org/officeDocument/2006/relationships/image" Target="../media/image39.png"/><Relationship Id="rId4" Type="http://schemas.openxmlformats.org/officeDocument/2006/relationships/image" Target="../media/image3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4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9.wav"/><Relationship Id="rId5" Type="http://schemas.openxmlformats.org/officeDocument/2006/relationships/image" Target="../media/image42.png"/><Relationship Id="rId4" Type="http://schemas.openxmlformats.org/officeDocument/2006/relationships/image" Target="../media/image4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0.wav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2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3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4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5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6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7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8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5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9.wav"/><Relationship Id="rId4" Type="http://schemas.openxmlformats.org/officeDocument/2006/relationships/image" Target="../media/image32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0.wav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1.wav"/><Relationship Id="rId6" Type="http://schemas.openxmlformats.org/officeDocument/2006/relationships/image" Target="../media/image28.png"/><Relationship Id="rId5" Type="http://schemas.openxmlformats.org/officeDocument/2006/relationships/image" Target="../media/image57.gif"/><Relationship Id="rId4" Type="http://schemas.openxmlformats.org/officeDocument/2006/relationships/image" Target="../media/image56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2.wav"/><Relationship Id="rId5" Type="http://schemas.openxmlformats.org/officeDocument/2006/relationships/image" Target="../media/image28.png"/><Relationship Id="rId4" Type="http://schemas.openxmlformats.org/officeDocument/2006/relationships/image" Target="../media/image59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3.wav"/><Relationship Id="rId5" Type="http://schemas.openxmlformats.org/officeDocument/2006/relationships/image" Target="../media/image28.png"/><Relationship Id="rId4" Type="http://schemas.openxmlformats.org/officeDocument/2006/relationships/image" Target="../media/image59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4.wav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5.wav"/><Relationship Id="rId5" Type="http://schemas.openxmlformats.org/officeDocument/2006/relationships/image" Target="../media/image28.png"/><Relationship Id="rId4" Type="http://schemas.openxmlformats.org/officeDocument/2006/relationships/image" Target="../media/image5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6.wav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7.wav"/><Relationship Id="rId5" Type="http://schemas.openxmlformats.org/officeDocument/2006/relationships/image" Target="../media/image28.png"/><Relationship Id="rId4" Type="http://schemas.openxmlformats.org/officeDocument/2006/relationships/image" Target="../media/image60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8.wav"/><Relationship Id="rId5" Type="http://schemas.openxmlformats.org/officeDocument/2006/relationships/image" Target="../media/image28.png"/><Relationship Id="rId4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6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49.wav"/><Relationship Id="rId4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50.wav"/><Relationship Id="rId4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1.wav"/><Relationship Id="rId6" Type="http://schemas.openxmlformats.org/officeDocument/2006/relationships/image" Target="../media/image28.png"/><Relationship Id="rId5" Type="http://schemas.openxmlformats.org/officeDocument/2006/relationships/image" Target="../media/image67.gif"/><Relationship Id="rId4" Type="http://schemas.openxmlformats.org/officeDocument/2006/relationships/image" Target="../media/image66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2.wav"/><Relationship Id="rId6" Type="http://schemas.openxmlformats.org/officeDocument/2006/relationships/image" Target="../media/image28.png"/><Relationship Id="rId5" Type="http://schemas.openxmlformats.org/officeDocument/2006/relationships/image" Target="../media/image70.gif"/><Relationship Id="rId4" Type="http://schemas.openxmlformats.org/officeDocument/2006/relationships/image" Target="../media/image69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3.wav"/><Relationship Id="rId6" Type="http://schemas.openxmlformats.org/officeDocument/2006/relationships/image" Target="../media/image28.png"/><Relationship Id="rId5" Type="http://schemas.openxmlformats.org/officeDocument/2006/relationships/image" Target="../media/image66.gif"/><Relationship Id="rId4" Type="http://schemas.openxmlformats.org/officeDocument/2006/relationships/image" Target="../media/image71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4.wav"/><Relationship Id="rId6" Type="http://schemas.openxmlformats.org/officeDocument/2006/relationships/image" Target="../media/image28.png"/><Relationship Id="rId5" Type="http://schemas.openxmlformats.org/officeDocument/2006/relationships/image" Target="../media/image66.gif"/><Relationship Id="rId4" Type="http://schemas.openxmlformats.org/officeDocument/2006/relationships/image" Target="../media/image71.gi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8.gif"/><Relationship Id="rId7" Type="http://schemas.openxmlformats.org/officeDocument/2006/relationships/image" Target="../media/image70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5.wav"/><Relationship Id="rId6" Type="http://schemas.openxmlformats.org/officeDocument/2006/relationships/image" Target="../media/image69.gif"/><Relationship Id="rId5" Type="http://schemas.openxmlformats.org/officeDocument/2006/relationships/image" Target="../media/image72.gif"/><Relationship Id="rId4" Type="http://schemas.openxmlformats.org/officeDocument/2006/relationships/image" Target="../media/image68.gi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51.gif"/><Relationship Id="rId7" Type="http://schemas.openxmlformats.org/officeDocument/2006/relationships/image" Target="../media/image74.gif"/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56.wav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7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57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58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59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8.wav"/><Relationship Id="rId5" Type="http://schemas.openxmlformats.org/officeDocument/2006/relationships/image" Target="../media/image10.png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9.wav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0.wav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71600" y="533400"/>
            <a:ext cx="6553200" cy="3733800"/>
          </a:xfrm>
          <a:prstGeom prst="rect">
            <a:avLst/>
          </a:prstGeom>
          <a:solidFill>
            <a:srgbClr val="EF251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914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Bien </a:t>
            </a:r>
            <a:r>
              <a:rPr lang="en-US" dirty="0" err="1" smtClean="0">
                <a:solidFill>
                  <a:schemeClr val="bg1"/>
                </a:solidFill>
              </a:rPr>
              <a:t>Dit</a:t>
            </a:r>
            <a:r>
              <a:rPr lang="en-US" dirty="0" smtClean="0">
                <a:solidFill>
                  <a:schemeClr val="bg1"/>
                </a:solidFill>
              </a:rPr>
              <a:t>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57400" y="1905000"/>
            <a:ext cx="533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err="1">
                <a:solidFill>
                  <a:schemeClr val="bg1"/>
                </a:solidFill>
                <a:latin typeface="Times New Roman" pitchFamily="16" charset="0"/>
              </a:rPr>
              <a:t>Chapitre</a:t>
            </a:r>
            <a:r>
              <a:rPr lang="en-US" sz="3600" dirty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3,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Vocabulaire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1, Pt 2:  AVOIR</a:t>
            </a:r>
          </a:p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Comment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est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ta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famille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?</a:t>
            </a:r>
            <a:endParaRPr lang="en-US" sz="3600" dirty="0">
              <a:solidFill>
                <a:schemeClr val="bg1"/>
              </a:solidFill>
              <a:latin typeface="Times New Roman" pitchFamily="16" charset="0"/>
            </a:endParaRPr>
          </a:p>
        </p:txBody>
      </p:sp>
      <p:pic>
        <p:nvPicPr>
          <p:cNvPr id="3077" name="Picture 5" descr="PHYLLI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5334000"/>
            <a:ext cx="1828800" cy="571500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62000" y="53340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6" charset="0"/>
              </a:rPr>
              <a:t>Created by: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572000" y="51816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err="1">
                <a:solidFill>
                  <a:schemeClr val="bg1"/>
                </a:solidFill>
                <a:latin typeface="Vladimir Script" pitchFamily="64" charset="0"/>
              </a:rPr>
              <a:t>Dimick</a:t>
            </a:r>
            <a:endParaRPr lang="en-US" sz="4000" b="1" dirty="0">
              <a:solidFill>
                <a:schemeClr val="bg1"/>
              </a:solidFill>
              <a:latin typeface="Vladimir Script" pitchFamily="64" charset="0"/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05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1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1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076" grpId="0"/>
      <p:bldP spid="30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</a:rPr>
              <a:t>Et toi, tu as les yeux verts?</a:t>
            </a:r>
            <a:endParaRPr lang="en-US"/>
          </a:p>
        </p:txBody>
      </p:sp>
      <p:pic>
        <p:nvPicPr>
          <p:cNvPr id="112645" name="Picture 5" descr="D:\My documents D\powerpoint\images072908\greenmarble_on_eye_md_clr_m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362200"/>
            <a:ext cx="2544763" cy="1876425"/>
          </a:xfrm>
          <a:prstGeom prst="rect">
            <a:avLst/>
          </a:prstGeom>
          <a:noFill/>
        </p:spPr>
      </p:pic>
      <p:pic>
        <p:nvPicPr>
          <p:cNvPr id="112646" name="Picture 6" descr="D:\My documents D\powerpoint\images072908\greenmarble_on_eye_md_clr_m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62200"/>
            <a:ext cx="2544763" cy="1876425"/>
          </a:xfrm>
          <a:prstGeom prst="rect">
            <a:avLst/>
          </a:prstGeom>
          <a:noFill/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264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err="1" smtClean="0">
                <a:solidFill>
                  <a:schemeClr val="accent2"/>
                </a:solidFill>
              </a:rPr>
              <a:t>Ils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ont</a:t>
            </a:r>
            <a:r>
              <a:rPr lang="en-US" b="1" dirty="0" smtClean="0">
                <a:solidFill>
                  <a:schemeClr val="accent2"/>
                </a:solidFill>
              </a:rPr>
              <a:t> les </a:t>
            </a:r>
            <a:r>
              <a:rPr lang="en-US" b="1" dirty="0" err="1">
                <a:solidFill>
                  <a:schemeClr val="accent2"/>
                </a:solidFill>
              </a:rPr>
              <a:t>yeux</a:t>
            </a:r>
            <a:r>
              <a:rPr lang="en-US" b="1" dirty="0">
                <a:solidFill>
                  <a:schemeClr val="accent2"/>
                </a:solidFill>
              </a:rPr>
              <a:t> </a:t>
            </a:r>
            <a:r>
              <a:rPr lang="en-US" b="1" dirty="0" err="1">
                <a:solidFill>
                  <a:schemeClr val="accent2"/>
                </a:solidFill>
              </a:rPr>
              <a:t>marron</a:t>
            </a:r>
            <a:r>
              <a:rPr lang="en-US" b="1" dirty="0">
                <a:solidFill>
                  <a:schemeClr val="accent2"/>
                </a:solidFill>
              </a:rPr>
              <a:t>.</a:t>
            </a:r>
            <a:r>
              <a:rPr lang="en-US" dirty="0"/>
              <a:t> </a:t>
            </a:r>
          </a:p>
        </p:txBody>
      </p:sp>
      <p:pic>
        <p:nvPicPr>
          <p:cNvPr id="113669" name="Picture 5" descr="D:\My documents D\powerpoint\images072908\rockwall_eye_brw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828800"/>
            <a:ext cx="2620963" cy="1933575"/>
          </a:xfrm>
          <a:prstGeom prst="rect">
            <a:avLst/>
          </a:prstGeom>
          <a:noFill/>
        </p:spPr>
      </p:pic>
      <p:pic>
        <p:nvPicPr>
          <p:cNvPr id="113670" name="Picture 6" descr="D:\My documents D\powerpoint\images072908\rockwall_eye_brw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828800"/>
            <a:ext cx="2620963" cy="1933575"/>
          </a:xfrm>
          <a:prstGeom prst="rect">
            <a:avLst/>
          </a:prstGeom>
          <a:noFill/>
        </p:spPr>
      </p:pic>
      <p:pic>
        <p:nvPicPr>
          <p:cNvPr id="6" name="Picture 6" descr="D:\My documents D\powerpoint\images072908\rockwall_eye_brw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810000"/>
            <a:ext cx="2620963" cy="1933575"/>
          </a:xfrm>
          <a:prstGeom prst="rect">
            <a:avLst/>
          </a:prstGeom>
          <a:noFill/>
        </p:spPr>
      </p:pic>
      <p:pic>
        <p:nvPicPr>
          <p:cNvPr id="7" name="Picture 6" descr="D:\My documents D\powerpoint\images072908\rockwall_eye_brw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810000"/>
            <a:ext cx="2620963" cy="1933575"/>
          </a:xfrm>
          <a:prstGeom prst="rect">
            <a:avLst/>
          </a:prstGeom>
          <a:noFill/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8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8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err="1" smtClean="0">
                <a:solidFill>
                  <a:schemeClr val="accent2"/>
                </a:solidFill>
              </a:rPr>
              <a:t>J’ai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une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grande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tête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Picture 5" descr="hea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2057400"/>
            <a:ext cx="3048000" cy="3325091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56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6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Il a </a:t>
            </a:r>
            <a:r>
              <a:rPr lang="en-US" b="1" dirty="0" err="1" smtClean="0">
                <a:solidFill>
                  <a:schemeClr val="accent2"/>
                </a:solidFill>
              </a:rPr>
              <a:t>deux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grandes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oreilles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 descr="ear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2438400"/>
            <a:ext cx="3962400" cy="39624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5943600" y="1371600"/>
            <a:ext cx="76200" cy="1524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886200" y="1295400"/>
            <a:ext cx="1981200" cy="1600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5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5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Elle a </a:t>
            </a:r>
            <a:r>
              <a:rPr lang="en-US" b="1" dirty="0" err="1" smtClean="0">
                <a:solidFill>
                  <a:schemeClr val="accent2"/>
                </a:solidFill>
              </a:rPr>
              <a:t>une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grande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 err="1" smtClean="0">
                <a:solidFill>
                  <a:schemeClr val="accent2"/>
                </a:solidFill>
              </a:rPr>
              <a:t>bouche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mouth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2514600"/>
            <a:ext cx="3486150" cy="2033588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8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Il a un </a:t>
            </a:r>
            <a:r>
              <a:rPr lang="en-US" b="1" dirty="0" err="1" smtClean="0">
                <a:solidFill>
                  <a:schemeClr val="accent2"/>
                </a:solidFill>
              </a:rPr>
              <a:t>très</a:t>
            </a:r>
            <a:r>
              <a:rPr lang="en-US" b="1" dirty="0" smtClean="0">
                <a:solidFill>
                  <a:schemeClr val="accent2"/>
                </a:solidFill>
              </a:rPr>
              <a:t> grand </a:t>
            </a:r>
            <a:r>
              <a:rPr lang="en-US" b="1" dirty="0" err="1" smtClean="0">
                <a:solidFill>
                  <a:schemeClr val="accent2"/>
                </a:solidFill>
              </a:rPr>
              <a:t>nez</a:t>
            </a:r>
            <a:r>
              <a:rPr lang="en-US" b="1" dirty="0" smtClean="0">
                <a:solidFill>
                  <a:schemeClr val="accent2"/>
                </a:solidFill>
              </a:rPr>
              <a:t>.</a:t>
            </a:r>
            <a:endParaRPr lang="en-US" dirty="0"/>
          </a:p>
        </p:txBody>
      </p:sp>
      <p:pic>
        <p:nvPicPr>
          <p:cNvPr id="4" name="Picture 3" descr="nos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2133600"/>
            <a:ext cx="2971800" cy="4245429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4953000" y="1371600"/>
            <a:ext cx="1066800" cy="27432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3666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050"/>
            <a:ext cx="6019800" cy="116205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6600" dirty="0" smtClean="0">
                <a:solidFill>
                  <a:schemeClr val="tx1"/>
                </a:solidFill>
              </a:rPr>
              <a:t>AVOIR: HAVE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"/>
          </p:nvPr>
        </p:nvGraphicFramePr>
        <p:xfrm>
          <a:off x="1600200" y="1524000"/>
          <a:ext cx="5715000" cy="488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50"/>
                <a:gridCol w="1428750"/>
                <a:gridCol w="1428750"/>
                <a:gridCol w="142875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J’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ai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Nous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avons</a:t>
                      </a:r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Tu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Vous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avez</a:t>
                      </a:r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Il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Ils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ont</a:t>
                      </a:r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Elle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Elles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ont</a:t>
                      </a:r>
                      <a:endParaRPr lang="en-US" sz="4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That’s  </a:t>
                      </a:r>
                      <a:r>
                        <a:rPr lang="en-US" dirty="0" err="1" smtClean="0"/>
                        <a:t>avoir</a:t>
                      </a:r>
                      <a:r>
                        <a:rPr lang="en-US" dirty="0" smtClean="0"/>
                        <a:t>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We’re sure to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Get an A!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en-US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Curved Up Arrow 9"/>
          <p:cNvSpPr/>
          <p:nvPr/>
        </p:nvSpPr>
        <p:spPr>
          <a:xfrm>
            <a:off x="5410200" y="2438400"/>
            <a:ext cx="6096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5410200" y="3124200"/>
            <a:ext cx="6096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Up Arrow 11"/>
          <p:cNvSpPr/>
          <p:nvPr/>
        </p:nvSpPr>
        <p:spPr>
          <a:xfrm>
            <a:off x="5105400" y="3810000"/>
            <a:ext cx="914400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Up Arrow 12"/>
          <p:cNvSpPr/>
          <p:nvPr/>
        </p:nvSpPr>
        <p:spPr>
          <a:xfrm>
            <a:off x="5334000" y="4572000"/>
            <a:ext cx="6096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0010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3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3505200"/>
            <a:ext cx="3581400" cy="1470025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chemeClr val="accent2"/>
                </a:solidFill>
              </a:rPr>
              <a:t>FIN</a:t>
            </a:r>
            <a:endParaRPr lang="en-US" sz="8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524000" y="1600200"/>
            <a:ext cx="1143000" cy="609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96200" cy="1143000"/>
          </a:xfrm>
          <a:solidFill>
            <a:srgbClr val="FF0000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b="1"/>
              <a:t>être: to be (am, is, are)</a:t>
            </a: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>
            <p:ph type="tbl" idx="1"/>
          </p:nvPr>
        </p:nvGraphicFramePr>
        <p:xfrm>
          <a:off x="762000" y="1447800"/>
          <a:ext cx="7772400" cy="5114544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Je </a:t>
                      </a: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suis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Vous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21524" name="Line 20"/>
          <p:cNvSpPr>
            <a:spLocks noChangeShapeType="1"/>
          </p:cNvSpPr>
          <p:nvPr/>
        </p:nvSpPr>
        <p:spPr bwMode="auto">
          <a:xfrm>
            <a:off x="1524000" y="2286000"/>
            <a:ext cx="1066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78486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96200" cy="1143000"/>
          </a:xfrm>
          <a:solidFill>
            <a:srgbClr val="FF0000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b="1"/>
              <a:t>être: to be (am, is, are)</a:t>
            </a:r>
          </a:p>
        </p:txBody>
      </p:sp>
      <p:graphicFrame>
        <p:nvGraphicFramePr>
          <p:cNvPr id="22531" name="Group 3"/>
          <p:cNvGraphicFramePr>
            <a:graphicFrameLocks noGrp="1"/>
          </p:cNvGraphicFramePr>
          <p:nvPr>
            <p:ph type="tbl" idx="1"/>
          </p:nvPr>
        </p:nvGraphicFramePr>
        <p:xfrm>
          <a:off x="762000" y="1447800"/>
          <a:ext cx="7772400" cy="5114544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Je suis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Tu </a:t>
                      </a: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Vous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22546" name="Line 18"/>
          <p:cNvSpPr>
            <a:spLocks noChangeShapeType="1"/>
          </p:cNvSpPr>
          <p:nvPr/>
        </p:nvSpPr>
        <p:spPr bwMode="auto">
          <a:xfrm>
            <a:off x="1371600" y="3657600"/>
            <a:ext cx="1066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2547" name="Picture 1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838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225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4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71600" y="533400"/>
            <a:ext cx="6553200" cy="3733800"/>
          </a:xfrm>
          <a:prstGeom prst="rect">
            <a:avLst/>
          </a:prstGeom>
          <a:solidFill>
            <a:srgbClr val="EF251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914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Bien </a:t>
            </a:r>
            <a:r>
              <a:rPr lang="en-US" dirty="0" err="1" smtClean="0">
                <a:solidFill>
                  <a:schemeClr val="bg1"/>
                </a:solidFill>
              </a:rPr>
              <a:t>Dit</a:t>
            </a:r>
            <a:r>
              <a:rPr lang="en-US" dirty="0" smtClean="0">
                <a:solidFill>
                  <a:schemeClr val="bg1"/>
                </a:solidFill>
              </a:rPr>
              <a:t>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57400" y="1905000"/>
            <a:ext cx="533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err="1">
                <a:solidFill>
                  <a:schemeClr val="bg1"/>
                </a:solidFill>
                <a:latin typeface="Times New Roman" pitchFamily="16" charset="0"/>
              </a:rPr>
              <a:t>Chapitre</a:t>
            </a:r>
            <a:r>
              <a:rPr lang="en-US" sz="3600" dirty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3,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Vocabulaire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1, Pt 2:  AVOIR</a:t>
            </a:r>
            <a:endParaRPr lang="en-US" sz="3600" dirty="0" smtClean="0">
              <a:solidFill>
                <a:schemeClr val="bg1"/>
              </a:solidFill>
              <a:latin typeface="Times New Roman" pitchFamily="16" charset="0"/>
            </a:endParaRPr>
          </a:p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Comment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est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ta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famille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?</a:t>
            </a:r>
            <a:endParaRPr lang="en-US" sz="3600" dirty="0">
              <a:solidFill>
                <a:schemeClr val="bg1"/>
              </a:solidFill>
              <a:latin typeface="Times New Roman" pitchFamily="16" charset="0"/>
            </a:endParaRPr>
          </a:p>
        </p:txBody>
      </p:sp>
      <p:pic>
        <p:nvPicPr>
          <p:cNvPr id="3077" name="Picture 5" descr="PHYLLI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5334000"/>
            <a:ext cx="1828800" cy="571500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62000" y="53340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6" charset="0"/>
              </a:rPr>
              <a:t>Created by: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572000" y="51816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err="1">
                <a:solidFill>
                  <a:schemeClr val="bg1"/>
                </a:solidFill>
                <a:latin typeface="Vladimir Script" pitchFamily="64" charset="0"/>
              </a:rPr>
              <a:t>Dimick</a:t>
            </a:r>
            <a:endParaRPr lang="en-US" sz="4000" b="1" dirty="0">
              <a:solidFill>
                <a:schemeClr val="bg1"/>
              </a:solidFill>
              <a:latin typeface="Vladimir Script" pitchFamily="64" charset="0"/>
            </a:endParaRP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4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54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076" grpId="0"/>
      <p:bldP spid="30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Making sentences negative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9939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447800"/>
            <a:ext cx="8077200" cy="4572000"/>
          </a:xfrm>
        </p:spPr>
        <p:txBody>
          <a:bodyPr/>
          <a:lstStyle/>
          <a:p>
            <a:r>
              <a:rPr lang="en-US" smtClean="0"/>
              <a:t>Find the verb				J’</a:t>
            </a:r>
            <a:r>
              <a:rPr lang="en-US" u="sng" smtClean="0">
                <a:solidFill>
                  <a:srgbClr val="FF0000"/>
                </a:solidFill>
              </a:rPr>
              <a:t>ai</a:t>
            </a:r>
          </a:p>
          <a:p>
            <a:r>
              <a:rPr lang="en-US" smtClean="0"/>
              <a:t>Put </a:t>
            </a:r>
            <a:r>
              <a:rPr lang="en-US" smtClean="0">
                <a:solidFill>
                  <a:srgbClr val="FF0000"/>
                </a:solidFill>
              </a:rPr>
              <a:t>n’</a:t>
            </a:r>
            <a:r>
              <a:rPr lang="en-US" smtClean="0"/>
              <a:t> or </a:t>
            </a:r>
            <a:r>
              <a:rPr lang="en-US" smtClean="0">
                <a:solidFill>
                  <a:srgbClr val="FF0000"/>
                </a:solidFill>
              </a:rPr>
              <a:t>ne</a:t>
            </a:r>
            <a:r>
              <a:rPr lang="en-US" smtClean="0"/>
              <a:t> in front of the verb		Je </a:t>
            </a:r>
            <a:r>
              <a:rPr lang="en-US" smtClean="0">
                <a:solidFill>
                  <a:srgbClr val="FF0000"/>
                </a:solidFill>
              </a:rPr>
              <a:t>n’ai</a:t>
            </a:r>
          </a:p>
          <a:p>
            <a:pPr lvl="1"/>
            <a:r>
              <a:rPr lang="en-US" smtClean="0"/>
              <a:t>Use </a:t>
            </a:r>
            <a:r>
              <a:rPr lang="en-US" smtClean="0">
                <a:solidFill>
                  <a:srgbClr val="FF0000"/>
                </a:solidFill>
              </a:rPr>
              <a:t>n’</a:t>
            </a:r>
            <a:r>
              <a:rPr lang="en-US" smtClean="0"/>
              <a:t> if the verb begins with a vowel</a:t>
            </a:r>
          </a:p>
          <a:p>
            <a:r>
              <a:rPr lang="en-US" smtClean="0"/>
              <a:t>Put </a:t>
            </a:r>
            <a:r>
              <a:rPr lang="en-US" smtClean="0">
                <a:solidFill>
                  <a:srgbClr val="FF0000"/>
                </a:solidFill>
              </a:rPr>
              <a:t>pas</a:t>
            </a:r>
            <a:r>
              <a:rPr lang="en-US" smtClean="0"/>
              <a:t> in back of the verb 			Je </a:t>
            </a:r>
            <a:r>
              <a:rPr lang="en-US" smtClean="0">
                <a:solidFill>
                  <a:srgbClr val="FF0000"/>
                </a:solidFill>
              </a:rPr>
              <a:t>n’ai pas</a:t>
            </a:r>
            <a:endParaRPr lang="en-US" smtClean="0"/>
          </a:p>
          <a:p>
            <a:r>
              <a:rPr lang="en-US" smtClean="0"/>
              <a:t>Instead of un, une or des- use de + noun	Je </a:t>
            </a:r>
            <a:r>
              <a:rPr lang="en-US" smtClean="0">
                <a:solidFill>
                  <a:srgbClr val="FF0000"/>
                </a:solidFill>
              </a:rPr>
              <a:t>n’ai pas de </a:t>
            </a:r>
            <a:r>
              <a:rPr lang="en-US" smtClean="0"/>
              <a:t>papier			</a:t>
            </a:r>
            <a:endParaRPr lang="en-US" smtClean="0">
              <a:solidFill>
                <a:srgbClr val="FF0000"/>
              </a:solidFill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53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9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Un or Une?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675" cy="457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3600" i="1" smtClean="0"/>
              <a:t>Use </a:t>
            </a:r>
            <a:r>
              <a:rPr lang="en-US" sz="3600" i="1" u="sng" smtClean="0">
                <a:solidFill>
                  <a:srgbClr val="FF0000"/>
                </a:solidFill>
              </a:rPr>
              <a:t>un</a:t>
            </a:r>
            <a:r>
              <a:rPr lang="en-US" sz="3600" i="1" smtClean="0"/>
              <a:t> for masculine nouns</a:t>
            </a:r>
          </a:p>
          <a:p>
            <a:r>
              <a:rPr lang="en-US" sz="4000" smtClean="0"/>
              <a:t>Un garçon</a:t>
            </a:r>
          </a:p>
          <a:p>
            <a:r>
              <a:rPr lang="en-US" sz="4000" smtClean="0"/>
              <a:t>Un élève</a:t>
            </a:r>
          </a:p>
          <a:p>
            <a:r>
              <a:rPr lang="en-US" sz="4000" smtClean="0"/>
              <a:t>Un prof</a:t>
            </a:r>
          </a:p>
        </p:txBody>
      </p:sp>
      <p:sp>
        <p:nvSpPr>
          <p:cNvPr id="34820" name="Content Placeholder 3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675" cy="457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4000" i="1" smtClean="0"/>
              <a:t>Use </a:t>
            </a:r>
            <a:r>
              <a:rPr lang="en-US" sz="4000" i="1" u="sng" smtClean="0">
                <a:solidFill>
                  <a:srgbClr val="FF0000"/>
                </a:solidFill>
              </a:rPr>
              <a:t>une</a:t>
            </a:r>
            <a:r>
              <a:rPr lang="en-US" sz="4000" i="1" smtClean="0"/>
              <a:t> for feminine nouns</a:t>
            </a:r>
          </a:p>
          <a:p>
            <a:r>
              <a:rPr lang="en-US" sz="4000" smtClean="0"/>
              <a:t>Une fille</a:t>
            </a:r>
          </a:p>
          <a:p>
            <a:r>
              <a:rPr lang="en-US" sz="4000" smtClean="0"/>
              <a:t>Une élève</a:t>
            </a:r>
          </a:p>
          <a:p>
            <a:r>
              <a:rPr lang="en-US" sz="4000" smtClean="0"/>
              <a:t>Une prof</a:t>
            </a:r>
          </a:p>
          <a:p>
            <a:endParaRPr lang="en-US" smtClean="0"/>
          </a:p>
        </p:txBody>
      </p:sp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609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2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Making sentences negative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9939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447800"/>
            <a:ext cx="8077200" cy="4572000"/>
          </a:xfrm>
        </p:spPr>
        <p:txBody>
          <a:bodyPr/>
          <a:lstStyle/>
          <a:p>
            <a:r>
              <a:rPr lang="en-US" smtClean="0"/>
              <a:t>Find the verb				J’</a:t>
            </a:r>
            <a:r>
              <a:rPr lang="en-US" u="sng" smtClean="0">
                <a:solidFill>
                  <a:srgbClr val="FF0000"/>
                </a:solidFill>
              </a:rPr>
              <a:t>ai</a:t>
            </a:r>
          </a:p>
          <a:p>
            <a:r>
              <a:rPr lang="en-US" smtClean="0"/>
              <a:t>Put </a:t>
            </a:r>
            <a:r>
              <a:rPr lang="en-US" smtClean="0">
                <a:solidFill>
                  <a:srgbClr val="FF0000"/>
                </a:solidFill>
              </a:rPr>
              <a:t>n’</a:t>
            </a:r>
            <a:r>
              <a:rPr lang="en-US" smtClean="0"/>
              <a:t> or </a:t>
            </a:r>
            <a:r>
              <a:rPr lang="en-US" smtClean="0">
                <a:solidFill>
                  <a:srgbClr val="FF0000"/>
                </a:solidFill>
              </a:rPr>
              <a:t>ne</a:t>
            </a:r>
            <a:r>
              <a:rPr lang="en-US" smtClean="0"/>
              <a:t> in front of the verb		Je </a:t>
            </a:r>
            <a:r>
              <a:rPr lang="en-US" smtClean="0">
                <a:solidFill>
                  <a:srgbClr val="FF0000"/>
                </a:solidFill>
              </a:rPr>
              <a:t>n’ai</a:t>
            </a:r>
          </a:p>
          <a:p>
            <a:pPr lvl="1"/>
            <a:r>
              <a:rPr lang="en-US" smtClean="0"/>
              <a:t>Use </a:t>
            </a:r>
            <a:r>
              <a:rPr lang="en-US" smtClean="0">
                <a:solidFill>
                  <a:srgbClr val="FF0000"/>
                </a:solidFill>
              </a:rPr>
              <a:t>n’</a:t>
            </a:r>
            <a:r>
              <a:rPr lang="en-US" smtClean="0"/>
              <a:t> if the verb begins with a vowel</a:t>
            </a:r>
          </a:p>
          <a:p>
            <a:r>
              <a:rPr lang="en-US" smtClean="0"/>
              <a:t>Put </a:t>
            </a:r>
            <a:r>
              <a:rPr lang="en-US" smtClean="0">
                <a:solidFill>
                  <a:srgbClr val="FF0000"/>
                </a:solidFill>
              </a:rPr>
              <a:t>pas</a:t>
            </a:r>
            <a:r>
              <a:rPr lang="en-US" smtClean="0"/>
              <a:t> in back of the verb 			Je </a:t>
            </a:r>
            <a:r>
              <a:rPr lang="en-US" smtClean="0">
                <a:solidFill>
                  <a:srgbClr val="FF0000"/>
                </a:solidFill>
              </a:rPr>
              <a:t>n’ai pas</a:t>
            </a:r>
            <a:endParaRPr lang="en-US" smtClean="0"/>
          </a:p>
          <a:p>
            <a:r>
              <a:rPr lang="en-US" smtClean="0"/>
              <a:t>Instead of un, une or des- use de + noun	Je </a:t>
            </a:r>
            <a:r>
              <a:rPr lang="en-US" smtClean="0">
                <a:solidFill>
                  <a:srgbClr val="FF0000"/>
                </a:solidFill>
              </a:rPr>
              <a:t>n’ai pas de </a:t>
            </a:r>
            <a:r>
              <a:rPr lang="en-US" smtClean="0"/>
              <a:t>papier			</a:t>
            </a:r>
            <a:endParaRPr lang="en-US" smtClean="0">
              <a:solidFill>
                <a:srgbClr val="FF0000"/>
              </a:solidFill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53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9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96200" cy="1143000"/>
          </a:xfrm>
          <a:solidFill>
            <a:srgbClr val="FF0000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b="1"/>
              <a:t>être: to be (am, is, are)</a:t>
            </a:r>
          </a:p>
        </p:txBody>
      </p:sp>
      <p:graphicFrame>
        <p:nvGraphicFramePr>
          <p:cNvPr id="23555" name="Group 3"/>
          <p:cNvGraphicFramePr>
            <a:graphicFrameLocks noGrp="1"/>
          </p:cNvGraphicFramePr>
          <p:nvPr>
            <p:ph type="tbl" idx="1"/>
          </p:nvPr>
        </p:nvGraphicFramePr>
        <p:xfrm>
          <a:off x="762000" y="1447800"/>
          <a:ext cx="7772400" cy="5266944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Je suis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Tu 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Vous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 </a:t>
                      </a: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 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On 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23571" name="Line 19"/>
          <p:cNvSpPr>
            <a:spLocks noChangeShapeType="1"/>
          </p:cNvSpPr>
          <p:nvPr/>
        </p:nvSpPr>
        <p:spPr bwMode="auto">
          <a:xfrm>
            <a:off x="1295400" y="5029200"/>
            <a:ext cx="1066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3572" name="Picture 2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838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35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7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96200" cy="1143000"/>
          </a:xfrm>
          <a:solidFill>
            <a:srgbClr val="FF0000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b="1"/>
              <a:t>être: to be (am, is, are)</a:t>
            </a:r>
          </a:p>
        </p:txBody>
      </p:sp>
      <p:graphicFrame>
        <p:nvGraphicFramePr>
          <p:cNvPr id="24596" name="Group 20"/>
          <p:cNvGraphicFramePr>
            <a:graphicFrameLocks noGrp="1"/>
          </p:cNvGraphicFramePr>
          <p:nvPr>
            <p:ph type="tbl" idx="1"/>
          </p:nvPr>
        </p:nvGraphicFramePr>
        <p:xfrm>
          <a:off x="762000" y="1447800"/>
          <a:ext cx="7772400" cy="5327904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Je suis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Nous </a:t>
                      </a: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sommes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Tu 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Vous</a:t>
                      </a:r>
                      <a:endParaRPr kumimoji="0" 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 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 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On 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24594" name="Line 18"/>
          <p:cNvSpPr>
            <a:spLocks noChangeShapeType="1"/>
          </p:cNvSpPr>
          <p:nvPr/>
        </p:nvSpPr>
        <p:spPr bwMode="auto">
          <a:xfrm>
            <a:off x="4876800" y="289560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4598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457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245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9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96200" cy="1143000"/>
          </a:xfrm>
          <a:solidFill>
            <a:srgbClr val="FF0000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b="1"/>
              <a:t>être: to be (am, is, are)</a:t>
            </a:r>
          </a:p>
        </p:txBody>
      </p:sp>
      <p:graphicFrame>
        <p:nvGraphicFramePr>
          <p:cNvPr id="68611" name="Group 3"/>
          <p:cNvGraphicFramePr>
            <a:graphicFrameLocks noGrp="1"/>
          </p:cNvGraphicFramePr>
          <p:nvPr>
            <p:ph type="tbl" idx="1"/>
          </p:nvPr>
        </p:nvGraphicFramePr>
        <p:xfrm>
          <a:off x="762000" y="1447800"/>
          <a:ext cx="7772400" cy="5114544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Je suis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Nous </a:t>
                      </a:r>
                      <a:r>
                        <a:rPr kumimoji="0" 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sommes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Tu 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Vous </a:t>
                      </a: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êtes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 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 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On 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sp>
        <p:nvSpPr>
          <p:cNvPr id="68627" name="Line 19"/>
          <p:cNvSpPr>
            <a:spLocks noChangeShapeType="1"/>
          </p:cNvSpPr>
          <p:nvPr/>
        </p:nvSpPr>
        <p:spPr bwMode="auto">
          <a:xfrm>
            <a:off x="6248400" y="3733800"/>
            <a:ext cx="1447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68628" name="Picture 2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457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68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2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96200" cy="1143000"/>
          </a:xfrm>
          <a:solidFill>
            <a:srgbClr val="FF0000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en-US" b="1"/>
              <a:t>être: to be (am, is, are)</a:t>
            </a:r>
          </a:p>
        </p:txBody>
      </p:sp>
      <p:graphicFrame>
        <p:nvGraphicFramePr>
          <p:cNvPr id="25623" name="Group 23"/>
          <p:cNvGraphicFramePr>
            <a:graphicFrameLocks noGrp="1"/>
          </p:cNvGraphicFramePr>
          <p:nvPr>
            <p:ph type="tbl" idx="1"/>
          </p:nvPr>
        </p:nvGraphicFramePr>
        <p:xfrm>
          <a:off x="762000" y="1447800"/>
          <a:ext cx="7772400" cy="5175504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Je suis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Nous sommes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Tu 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Vous êtes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 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 est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On 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Ils </a:t>
                      </a: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Elles </a:t>
                      </a: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</a:tbl>
          </a:graphicData>
        </a:graphic>
      </p:graphicFrame>
      <p:pic>
        <p:nvPicPr>
          <p:cNvPr id="25624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4400" y="685800"/>
            <a:ext cx="304800" cy="304800"/>
          </a:xfrm>
          <a:prstGeom prst="rect">
            <a:avLst/>
          </a:prstGeom>
          <a:noFill/>
        </p:spPr>
      </p:pic>
      <p:sp>
        <p:nvSpPr>
          <p:cNvPr id="25625" name="Line 25"/>
          <p:cNvSpPr>
            <a:spLocks noChangeShapeType="1"/>
          </p:cNvSpPr>
          <p:nvPr/>
        </p:nvSpPr>
        <p:spPr bwMode="auto">
          <a:xfrm>
            <a:off x="5638800" y="5181600"/>
            <a:ext cx="1447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256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2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447800"/>
            <a:ext cx="4953000" cy="12954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comment?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038600" y="5715000"/>
            <a:ext cx="4876800" cy="8382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sz="4400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sz="44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comment?</a:t>
            </a:r>
            <a:endParaRPr lang="en-US" sz="44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6" charset="0"/>
            </a:endParaRP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  <p:pic>
        <p:nvPicPr>
          <p:cNvPr id="9" name="Picture 8" descr="photo_album_flipping_lg_cl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2743200"/>
            <a:ext cx="3253154" cy="2819400"/>
          </a:xfrm>
          <a:prstGeom prst="rect">
            <a:avLst/>
          </a:prstGeom>
        </p:spPr>
      </p:pic>
      <p:pic>
        <p:nvPicPr>
          <p:cNvPr id="10" name="Picture 9" descr="photos_lg_cl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38600" y="228600"/>
            <a:ext cx="2303721" cy="1905000"/>
          </a:xfrm>
          <a:prstGeom prst="rect">
            <a:avLst/>
          </a:prstGeom>
        </p:spPr>
      </p:pic>
      <p:pic>
        <p:nvPicPr>
          <p:cNvPr id="11" name="Picture 10" descr="family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26" y="3657600"/>
            <a:ext cx="1485900" cy="1981200"/>
          </a:xfrm>
          <a:prstGeom prst="rect">
            <a:avLst/>
          </a:prstGeom>
        </p:spPr>
      </p:pic>
      <p:pic>
        <p:nvPicPr>
          <p:cNvPr id="12" name="Picture 11" descr="familytree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77000" y="2209800"/>
            <a:ext cx="2311400" cy="2133600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 flipV="1">
            <a:off x="2209800" y="4267200"/>
            <a:ext cx="1371600" cy="4572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 flipV="1">
            <a:off x="5105400" y="3962400"/>
            <a:ext cx="2133600" cy="457200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56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8674" grpId="0" animBg="1" autoUpdateAnimBg="0"/>
      <p:bldP spid="28677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62200"/>
            <a:ext cx="4953000" cy="12954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b="1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content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038600" y="5715000"/>
            <a:ext cx="4876800" cy="8382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sz="4400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contente</a:t>
            </a:r>
            <a:r>
              <a:rPr lang="en-US" sz="44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</a:p>
        </p:txBody>
      </p:sp>
      <p:pic>
        <p:nvPicPr>
          <p:cNvPr id="8" name="Picture 7" descr="goth_girl_smile_lg_cl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8400" y="3048000"/>
            <a:ext cx="2057400" cy="2514600"/>
          </a:xfrm>
          <a:prstGeom prst="rect">
            <a:avLst/>
          </a:prstGeom>
        </p:spPr>
      </p:pic>
      <p:pic>
        <p:nvPicPr>
          <p:cNvPr id="9" name="Picture 8" descr="happy_face_raising_eyebrows_lg_cl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0200" y="685800"/>
            <a:ext cx="1295400" cy="1295400"/>
          </a:xfrm>
          <a:prstGeom prst="rect">
            <a:avLst/>
          </a:prstGeom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8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8674" grpId="0" animBg="1" autoUpdateAnimBg="0"/>
      <p:bldP spid="28677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0"/>
            <a:ext cx="4114800" cy="12954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Ils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sont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contents.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 descr="goth_girl_smile_lg_cl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0"/>
            <a:ext cx="2057400" cy="2514600"/>
          </a:xfrm>
          <a:prstGeom prst="rect">
            <a:avLst/>
          </a:prstGeom>
        </p:spPr>
      </p:pic>
      <p:pic>
        <p:nvPicPr>
          <p:cNvPr id="9" name="Picture 8" descr="happy_face_raising_eyebrows_lg_cl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228600"/>
            <a:ext cx="1981200" cy="19812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810000" y="5334000"/>
            <a:ext cx="4953000" cy="1295400"/>
          </a:xfrm>
          <a:prstGeom prst="rect">
            <a:avLst/>
          </a:prstGeom>
          <a:solidFill>
            <a:schemeClr val="hlink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Elles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sont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contentes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7" name="Picture 6" descr="goth_girl_smile_lg_cl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2743200"/>
            <a:ext cx="2057400" cy="2514600"/>
          </a:xfrm>
          <a:prstGeom prst="rect">
            <a:avLst/>
          </a:prstGeom>
        </p:spPr>
      </p:pic>
      <p:pic>
        <p:nvPicPr>
          <p:cNvPr id="10" name="Picture 9" descr="happy_face_raising_eyebrows_lg_cl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895600"/>
            <a:ext cx="1981200" cy="1981200"/>
          </a:xfrm>
          <a:prstGeom prst="rect">
            <a:avLst/>
          </a:prstGeom>
        </p:spPr>
      </p:pic>
      <p:sp>
        <p:nvSpPr>
          <p:cNvPr id="11" name="Cloud 10"/>
          <p:cNvSpPr/>
          <p:nvPr/>
        </p:nvSpPr>
        <p:spPr>
          <a:xfrm>
            <a:off x="4267200" y="3124200"/>
            <a:ext cx="685800" cy="2133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ud 11"/>
          <p:cNvSpPr/>
          <p:nvPr/>
        </p:nvSpPr>
        <p:spPr>
          <a:xfrm>
            <a:off x="6172200" y="3200400"/>
            <a:ext cx="685800" cy="2057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loud 12"/>
          <p:cNvSpPr/>
          <p:nvPr/>
        </p:nvSpPr>
        <p:spPr>
          <a:xfrm rot="16459564">
            <a:off x="5308039" y="2151401"/>
            <a:ext cx="685800" cy="215611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  <p:sp>
        <p:nvSpPr>
          <p:cNvPr id="15" name="Heart 14"/>
          <p:cNvSpPr/>
          <p:nvPr/>
        </p:nvSpPr>
        <p:spPr>
          <a:xfrm>
            <a:off x="4572000" y="3124200"/>
            <a:ext cx="304800" cy="304800"/>
          </a:xfrm>
          <a:prstGeom prst="hear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art 15"/>
          <p:cNvSpPr/>
          <p:nvPr/>
        </p:nvSpPr>
        <p:spPr>
          <a:xfrm>
            <a:off x="6324600" y="3276600"/>
            <a:ext cx="304800" cy="304800"/>
          </a:xfrm>
          <a:prstGeom prst="hear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817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8674" grpId="0" animBg="1" autoUpdateAnimBg="0"/>
      <p:bldP spid="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050"/>
            <a:ext cx="6705600" cy="1162050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chemeClr val="tx1"/>
                </a:solidFill>
              </a:rPr>
              <a:t>AVOIR: HAVE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"/>
          </p:nvPr>
        </p:nvGraphicFramePr>
        <p:xfrm>
          <a:off x="1600200" y="1524000"/>
          <a:ext cx="5715000" cy="488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50"/>
                <a:gridCol w="1428750"/>
                <a:gridCol w="1428750"/>
                <a:gridCol w="142875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J’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Nous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Tu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Vous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Il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Ils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Elle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Elles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On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That’s  </a:t>
                      </a:r>
                      <a:r>
                        <a:rPr lang="en-US" dirty="0" err="1" smtClean="0"/>
                        <a:t>avoir</a:t>
                      </a:r>
                      <a:r>
                        <a:rPr lang="en-US" dirty="0" smtClean="0"/>
                        <a:t>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We’re sure to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Get an A!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en-US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0772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5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447800"/>
            <a:ext cx="4953000" cy="12954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Il </a:t>
            </a:r>
            <a:r>
              <a:rPr lang="en-US" b="1" dirty="0" err="1">
                <a:solidFill>
                  <a:schemeClr val="accent3">
                    <a:lumMod val="20000"/>
                    <a:lumOff val="80000"/>
                  </a:schemeClr>
                </a:solidFill>
              </a:rPr>
              <a:t>est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amusant</a:t>
            </a:r>
            <a:r>
              <a:rPr lang="en-US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038600" y="5715000"/>
            <a:ext cx="4876800" cy="8382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4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Elle </a:t>
            </a:r>
            <a:r>
              <a:rPr lang="en-US" sz="4400" dirty="0" err="1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est</a:t>
            </a:r>
            <a:r>
              <a:rPr lang="en-US" sz="44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 </a:t>
            </a:r>
            <a:r>
              <a:rPr lang="en-US" sz="4400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amusante</a:t>
            </a:r>
            <a:r>
              <a:rPr lang="en-US" sz="44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6" charset="0"/>
              </a:rPr>
              <a:t>.</a:t>
            </a:r>
          </a:p>
        </p:txBody>
      </p:sp>
      <p:pic>
        <p:nvPicPr>
          <p:cNvPr id="8" name="Picture 7" descr="bull_kiss_matador_lg_cl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2514600"/>
            <a:ext cx="2819400" cy="2221345"/>
          </a:xfrm>
          <a:prstGeom prst="rect">
            <a:avLst/>
          </a:prstGeom>
        </p:spPr>
      </p:pic>
      <p:pic>
        <p:nvPicPr>
          <p:cNvPr id="10" name="Picture 9" descr="weasel_with_hula_hoop_lg_cl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3276600"/>
            <a:ext cx="1971675" cy="2330161"/>
          </a:xfrm>
          <a:prstGeom prst="rect">
            <a:avLst/>
          </a:prstGeom>
        </p:spPr>
      </p:pic>
      <p:sp>
        <p:nvSpPr>
          <p:cNvPr id="11" name="Flowchart: Collate 10"/>
          <p:cNvSpPr/>
          <p:nvPr/>
        </p:nvSpPr>
        <p:spPr>
          <a:xfrm rot="3029264">
            <a:off x="6477671" y="3278451"/>
            <a:ext cx="381000" cy="378919"/>
          </a:xfrm>
          <a:prstGeom prst="flowChartCollate">
            <a:avLst/>
          </a:prstGeom>
          <a:solidFill>
            <a:srgbClr val="E515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629400" y="3429000"/>
            <a:ext cx="152400" cy="76200"/>
          </a:xfrm>
          <a:prstGeom prst="ellipse">
            <a:avLst/>
          </a:prstGeom>
          <a:solidFill>
            <a:srgbClr val="E515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8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8674" grpId="0" animBg="1" autoUpdateAnimBg="0"/>
      <p:bldP spid="28677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4724400"/>
            <a:ext cx="4953000" cy="1295400"/>
          </a:xfrm>
          <a:solidFill>
            <a:schemeClr val="hlink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Nous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sommes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amusants</a:t>
            </a:r>
            <a:r>
              <a:rPr lang="en-US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.</a:t>
            </a: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 descr="chicken_dancing_chicken_dance_lg_cl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1600200"/>
            <a:ext cx="2286000" cy="2286000"/>
          </a:xfrm>
          <a:prstGeom prst="rect">
            <a:avLst/>
          </a:prstGeom>
        </p:spPr>
      </p:pic>
      <p:pic>
        <p:nvPicPr>
          <p:cNvPr id="13" name="Picture 12" descr="chicken_dancing_chicken_dance_lg_cl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6600" y="1600200"/>
            <a:ext cx="2286000" cy="2286000"/>
          </a:xfrm>
          <a:prstGeom prst="rect">
            <a:avLst/>
          </a:prstGeom>
        </p:spPr>
      </p:pic>
      <p:pic>
        <p:nvPicPr>
          <p:cNvPr id="14" name="Picture 13" descr="chicken_dancing_chicken_dance_lg_cl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1676400"/>
            <a:ext cx="2286000" cy="2286000"/>
          </a:xfrm>
          <a:prstGeom prst="rect">
            <a:avLst/>
          </a:prstGeom>
        </p:spPr>
      </p:pic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94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8674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Les adjectifs</a:t>
            </a:r>
          </a:p>
        </p:txBody>
      </p:sp>
      <p:graphicFrame>
        <p:nvGraphicFramePr>
          <p:cNvPr id="130131" name="Group 83"/>
          <p:cNvGraphicFramePr>
            <a:graphicFrameLocks noGrp="1"/>
          </p:cNvGraphicFramePr>
          <p:nvPr>
            <p:ph type="tbl" idx="1"/>
          </p:nvPr>
        </p:nvGraphicFramePr>
        <p:xfrm>
          <a:off x="762000" y="1828800"/>
          <a:ext cx="7772400" cy="4145280"/>
        </p:xfrm>
        <a:graphic>
          <a:graphicData uri="http://schemas.openxmlformats.org/drawingml/2006/table">
            <a:tbl>
              <a:tblPr/>
              <a:tblGrid>
                <a:gridCol w="1943100"/>
                <a:gridCol w="1943100"/>
                <a:gridCol w="1943100"/>
                <a:gridCol w="19431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sing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sing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0182" name="Picture 1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143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130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18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Les adjectifs</a:t>
            </a:r>
          </a:p>
        </p:txBody>
      </p:sp>
      <p:graphicFrame>
        <p:nvGraphicFramePr>
          <p:cNvPr id="153603" name="Group 3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4145280"/>
        </p:xfrm>
        <a:graphic>
          <a:graphicData uri="http://schemas.openxmlformats.org/drawingml/2006/table">
            <a:tbl>
              <a:tblPr/>
              <a:tblGrid>
                <a:gridCol w="1943100"/>
                <a:gridCol w="1943100"/>
                <a:gridCol w="1943100"/>
                <a:gridCol w="19431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 sing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sing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fort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forts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forte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fortes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3651" name="Picture 5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143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" fill="hold"/>
                                        <p:tgtEl>
                                          <p:spTgt spid="1536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51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808038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Les </a:t>
            </a:r>
            <a:r>
              <a:rPr lang="en-US" dirty="0" err="1">
                <a:solidFill>
                  <a:srgbClr val="FF0000"/>
                </a:solidFill>
              </a:rPr>
              <a:t>adjectifs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153603" name="Group 3"/>
          <p:cNvGraphicFramePr>
            <a:graphicFrameLocks noGrp="1"/>
          </p:cNvGraphicFramePr>
          <p:nvPr>
            <p:ph type="tbl" idx="1"/>
          </p:nvPr>
        </p:nvGraphicFramePr>
        <p:xfrm>
          <a:off x="838200" y="1219200"/>
          <a:ext cx="7772400" cy="5181600"/>
        </p:xfrm>
        <a:graphic>
          <a:graphicData uri="http://schemas.openxmlformats.org/drawingml/2006/table">
            <a:tbl>
              <a:tblPr/>
              <a:tblGrid>
                <a:gridCol w="1943100"/>
                <a:gridCol w="1943100"/>
                <a:gridCol w="1943100"/>
                <a:gridCol w="19431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 sing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sing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fort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forts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forte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fortes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amusant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amusants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amusante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amusantes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content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contents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contente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contentes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méchant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méchants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méchante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méchantes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intelligent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intelligents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intelligente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intelligentes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embêtant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embêtants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embêtante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embêtantes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petit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petits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petite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petites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grand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grands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grande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grandes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blond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blonds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blonde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blondes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7620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Les adjectifs</a:t>
            </a:r>
          </a:p>
        </p:txBody>
      </p:sp>
      <p:graphicFrame>
        <p:nvGraphicFramePr>
          <p:cNvPr id="154627" name="Group 3"/>
          <p:cNvGraphicFramePr>
            <a:graphicFrameLocks noGrp="1"/>
          </p:cNvGraphicFramePr>
          <p:nvPr>
            <p:ph type="tbl" idx="1"/>
          </p:nvPr>
        </p:nvGraphicFramePr>
        <p:xfrm>
          <a:off x="304800" y="1981200"/>
          <a:ext cx="8610600" cy="3108960"/>
        </p:xfrm>
        <a:graphic>
          <a:graphicData uri="http://schemas.openxmlformats.org/drawingml/2006/table">
            <a:tbl>
              <a:tblPr/>
              <a:tblGrid>
                <a:gridCol w="2152650"/>
                <a:gridCol w="2152650"/>
                <a:gridCol w="2152650"/>
                <a:gridCol w="21526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 sing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sing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jeune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jeunes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jeune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jeunes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4675" name="Picture 5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295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1546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67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Les adjectifs</a:t>
            </a:r>
          </a:p>
        </p:txBody>
      </p:sp>
      <p:graphicFrame>
        <p:nvGraphicFramePr>
          <p:cNvPr id="154627" name="Group 3"/>
          <p:cNvGraphicFramePr>
            <a:graphicFrameLocks noGrp="1"/>
          </p:cNvGraphicFramePr>
          <p:nvPr>
            <p:ph type="tbl" idx="1"/>
          </p:nvPr>
        </p:nvGraphicFramePr>
        <p:xfrm>
          <a:off x="304800" y="1981200"/>
          <a:ext cx="8610600" cy="3108960"/>
        </p:xfrm>
        <a:graphic>
          <a:graphicData uri="http://schemas.openxmlformats.org/drawingml/2006/table">
            <a:tbl>
              <a:tblPr/>
              <a:tblGrid>
                <a:gridCol w="2152650"/>
                <a:gridCol w="2152650"/>
                <a:gridCol w="2152650"/>
                <a:gridCol w="21526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 sing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sing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jeune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jeunes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jeune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jeunes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timide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timides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timide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timides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mince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minces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mince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minces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sympathique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sympathiques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sympathique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sympathiques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pénible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pénibles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pénible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pénibles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077200" y="1066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Les adjectifs</a:t>
            </a:r>
          </a:p>
        </p:txBody>
      </p:sp>
      <p:graphicFrame>
        <p:nvGraphicFramePr>
          <p:cNvPr id="154627" name="Group 3"/>
          <p:cNvGraphicFramePr>
            <a:graphicFrameLocks noGrp="1"/>
          </p:cNvGraphicFramePr>
          <p:nvPr>
            <p:ph type="tbl" idx="1"/>
          </p:nvPr>
        </p:nvGraphicFramePr>
        <p:xfrm>
          <a:off x="304800" y="1981200"/>
          <a:ext cx="8610600" cy="3108960"/>
        </p:xfrm>
        <a:graphic>
          <a:graphicData uri="http://schemas.openxmlformats.org/drawingml/2006/table">
            <a:tbl>
              <a:tblPr/>
              <a:tblGrid>
                <a:gridCol w="2152650"/>
                <a:gridCol w="2152650"/>
                <a:gridCol w="2152650"/>
                <a:gridCol w="21526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 sing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sing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âgé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âgés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âgée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âgées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153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Les adjectifs</a:t>
            </a:r>
          </a:p>
        </p:txBody>
      </p:sp>
      <p:graphicFrame>
        <p:nvGraphicFramePr>
          <p:cNvPr id="158723" name="Group 3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2590800"/>
        </p:xfrm>
        <a:graphic>
          <a:graphicData uri="http://schemas.openxmlformats.org/drawingml/2006/table">
            <a:tbl>
              <a:tblPr/>
              <a:tblGrid>
                <a:gridCol w="1943100"/>
                <a:gridCol w="1943100"/>
                <a:gridCol w="1943100"/>
                <a:gridCol w="19431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 sing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sing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gentil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gentils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gentille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6" charset="0"/>
                        </a:rPr>
                        <a:t>gentilles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mignon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mignons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mignonne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mignonnes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Gros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Gros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Grosse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Grosses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Roux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Roux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Rousse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Rousses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610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Les adjectifs</a:t>
            </a:r>
          </a:p>
        </p:txBody>
      </p:sp>
      <p:graphicFrame>
        <p:nvGraphicFramePr>
          <p:cNvPr id="158723" name="Group 3"/>
          <p:cNvGraphicFramePr>
            <a:graphicFrameLocks noGrp="1"/>
          </p:cNvGraphicFramePr>
          <p:nvPr>
            <p:ph type="tbl" idx="1"/>
          </p:nvPr>
        </p:nvGraphicFramePr>
        <p:xfrm>
          <a:off x="685800" y="1981200"/>
          <a:ext cx="7772400" cy="2590800"/>
        </p:xfrm>
        <a:graphic>
          <a:graphicData uri="http://schemas.openxmlformats.org/drawingml/2006/table">
            <a:tbl>
              <a:tblPr/>
              <a:tblGrid>
                <a:gridCol w="1943100"/>
                <a:gridCol w="1943100"/>
                <a:gridCol w="1943100"/>
                <a:gridCol w="19431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 sing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Masc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sing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6" charset="0"/>
                        </a:rPr>
                        <a:t>Fem pl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marron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marron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marron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marron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orange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orange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orange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orange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cool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cool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cool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cool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super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super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super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6" charset="0"/>
                        </a:rPr>
                        <a:t>super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001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050"/>
            <a:ext cx="5943600" cy="1162050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chemeClr val="tx1"/>
                </a:solidFill>
              </a:rPr>
              <a:t>AVOIR: HAVE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"/>
          </p:nvPr>
        </p:nvGraphicFramePr>
        <p:xfrm>
          <a:off x="1600200" y="1524000"/>
          <a:ext cx="5715000" cy="488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50"/>
                <a:gridCol w="1428750"/>
                <a:gridCol w="1428750"/>
                <a:gridCol w="142875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J’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ai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Nous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Tu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Vous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Il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Ils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Elle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Elles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On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That’s  </a:t>
                      </a:r>
                      <a:r>
                        <a:rPr lang="en-US" dirty="0" err="1" smtClean="0"/>
                        <a:t>avoir</a:t>
                      </a:r>
                      <a:r>
                        <a:rPr lang="en-US" dirty="0" smtClean="0"/>
                        <a:t>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We’re sure to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Get an A!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en-US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8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98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898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3505200"/>
            <a:ext cx="3581400" cy="1470025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solidFill>
                  <a:schemeClr val="accent2"/>
                </a:solidFill>
              </a:rPr>
              <a:t>FIN</a:t>
            </a:r>
            <a:endParaRPr lang="en-US" sz="8800" b="1" dirty="0">
              <a:solidFill>
                <a:schemeClr val="accent2"/>
              </a:solidFill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  <p:pic>
        <p:nvPicPr>
          <p:cNvPr id="5" name="Picture 4" descr="photo_album_flipping_lg_cl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28600"/>
            <a:ext cx="3253154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4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Actress_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381000"/>
            <a:ext cx="1814513" cy="2362200"/>
          </a:xfrm>
          <a:noFill/>
          <a:ln/>
        </p:spPr>
      </p:pic>
      <p:pic>
        <p:nvPicPr>
          <p:cNvPr id="23555" name="Picture 3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l="54942" t="3818" r="-343" b="29056"/>
          <a:stretch>
            <a:fillRect/>
          </a:stretch>
        </p:blipFill>
        <p:spPr>
          <a:xfrm>
            <a:off x="3810000" y="2438400"/>
            <a:ext cx="1763713" cy="3581400"/>
          </a:xfrm>
          <a:noFill/>
          <a:ln/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781800" y="35814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ym typeface="Wingdings" pitchFamily="2" charset="2"/>
              </a:rPr>
              <a:t></a:t>
            </a:r>
            <a:endParaRPr lang="en-US"/>
          </a:p>
        </p:txBody>
      </p:sp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23559" name="Picture 7" descr="10_depp_lg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429000"/>
            <a:ext cx="2133600" cy="2133600"/>
          </a:xfrm>
          <a:prstGeom prst="rect">
            <a:avLst/>
          </a:prstGeom>
          <a:noFill/>
        </p:spPr>
      </p:pic>
      <p:pic>
        <p:nvPicPr>
          <p:cNvPr id="23560" name="Picture 8" descr="tn2_james_franco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2819400"/>
            <a:ext cx="1820863" cy="2514600"/>
          </a:xfrm>
          <a:prstGeom prst="rect">
            <a:avLst/>
          </a:prstGeom>
          <a:noFill/>
        </p:spPr>
      </p:pic>
      <p:pic>
        <p:nvPicPr>
          <p:cNvPr id="23562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29600" y="228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0000" fill="hold"/>
                                        <p:tgtEl>
                                          <p:spTgt spid="235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2"/>
                </p:tgtEl>
              </p:cMediaNode>
            </p:audio>
          </p:childTnLst>
        </p:cTn>
      </p:par>
    </p:tnLst>
    <p:bldLst>
      <p:bldP spid="23557" grpId="0" animBg="1"/>
      <p:bldP spid="2355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appy&#10; baby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57600"/>
            <a:ext cx="2762250" cy="2762250"/>
          </a:xfrm>
          <a:prstGeom prst="rect">
            <a:avLst/>
          </a:prstGeom>
          <a:noFill/>
        </p:spPr>
      </p:pic>
      <p:pic>
        <p:nvPicPr>
          <p:cNvPr id="24579" name="Picture 3" descr="Bird holds baby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914400"/>
            <a:ext cx="3452813" cy="2873375"/>
          </a:xfrm>
          <a:prstGeom prst="rect">
            <a:avLst/>
          </a:prstGeom>
          <a:noFill/>
        </p:spPr>
      </p:pic>
      <p:pic>
        <p:nvPicPr>
          <p:cNvPr id="24580" name="Picture 4" descr="Present_with_legs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657600"/>
            <a:ext cx="2667000" cy="3200400"/>
          </a:xfrm>
          <a:prstGeom prst="rect">
            <a:avLst/>
          </a:prstGeom>
          <a:noFill/>
        </p:spPr>
      </p:pic>
      <p:sp>
        <p:nvSpPr>
          <p:cNvPr id="24581" name="WordArt 5"/>
          <p:cNvSpPr>
            <a:spLocks noChangeArrowheads="1" noChangeShapeType="1" noTextEdit="1"/>
          </p:cNvSpPr>
          <p:nvPr/>
        </p:nvSpPr>
        <p:spPr bwMode="auto">
          <a:xfrm>
            <a:off x="457200" y="381000"/>
            <a:ext cx="5257800" cy="1524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nouveau/nouvelle/nouvel</a:t>
            </a:r>
          </a:p>
        </p:txBody>
      </p:sp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>
            <a:off x="533400" y="2209800"/>
            <a:ext cx="4038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nouveaux/nouvelles</a:t>
            </a:r>
          </a:p>
        </p:txBody>
      </p:sp>
      <p:pic>
        <p:nvPicPr>
          <p:cNvPr id="24583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29600" y="609600"/>
            <a:ext cx="304800" cy="304800"/>
          </a:xfrm>
          <a:prstGeom prst="rect">
            <a:avLst/>
          </a:prstGeom>
          <a:noFill/>
        </p:spPr>
      </p:pic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781800" y="45720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new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000" fill="hold"/>
                                        <p:tgtEl>
                                          <p:spTgt spid="245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3"/>
                </p:tgtEl>
              </p:cMediaNode>
            </p:audio>
          </p:childTnLst>
        </p:cTn>
      </p:par>
    </p:tnLst>
    <p:bldLst>
      <p:bldP spid="24581" grpId="0" animBg="1"/>
      <p:bldP spid="24582" grpId="0" animBg="1"/>
      <p:bldP spid="2458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Grandma smoke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048000"/>
            <a:ext cx="2698750" cy="3238500"/>
          </a:xfrm>
          <a:prstGeom prst="rect">
            <a:avLst/>
          </a:prstGeom>
          <a:noFill/>
        </p:spPr>
      </p:pic>
      <p:pic>
        <p:nvPicPr>
          <p:cNvPr id="25603" name="Picture 3" descr="Grandp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638800" y="762000"/>
            <a:ext cx="2209800" cy="4800600"/>
          </a:xfrm>
          <a:prstGeom prst="rect">
            <a:avLst/>
          </a:prstGeom>
          <a:noFill/>
        </p:spPr>
      </p:pic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381000" y="609600"/>
            <a:ext cx="4124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vieux/ vieille/ vieil</a:t>
            </a: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990600" y="1905000"/>
            <a:ext cx="3700463" cy="730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vieux/vieilles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657600" y="35052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old</a:t>
            </a:r>
          </a:p>
        </p:txBody>
      </p:sp>
      <p:pic>
        <p:nvPicPr>
          <p:cNvPr id="2560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762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6000" fill="hold"/>
                                        <p:tgtEl>
                                          <p:spTgt spid="25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7"/>
                </p:tgtEl>
              </p:cMediaNode>
            </p:audio>
          </p:childTnLst>
        </p:cTn>
      </p:par>
    </p:tnLst>
    <p:bldLst>
      <p:bldP spid="25604" grpId="0" animBg="1"/>
      <p:bldP spid="25605" grpId="0" animBg="1"/>
      <p:bldP spid="2560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randma smoke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048000"/>
            <a:ext cx="2698750" cy="3238500"/>
          </a:xfrm>
          <a:prstGeom prst="rect">
            <a:avLst/>
          </a:prstGeom>
          <a:noFill/>
        </p:spPr>
      </p:pic>
      <p:pic>
        <p:nvPicPr>
          <p:cNvPr id="26627" name="Picture 3" descr="Grandp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638800" y="762000"/>
            <a:ext cx="2209800" cy="4800600"/>
          </a:xfrm>
          <a:prstGeom prst="rect">
            <a:avLst/>
          </a:prstGeom>
          <a:noFill/>
        </p:spPr>
      </p:pic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381000" y="609600"/>
            <a:ext cx="4124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vieux/ vieille/ vieil</a:t>
            </a:r>
          </a:p>
        </p:txBody>
      </p:sp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990600" y="1905000"/>
            <a:ext cx="3700463" cy="730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vieux/vieilles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657600" y="35052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old</a:t>
            </a:r>
          </a:p>
        </p:txBody>
      </p:sp>
      <p:pic>
        <p:nvPicPr>
          <p:cNvPr id="2663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457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Actress_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381000"/>
            <a:ext cx="1814513" cy="2362200"/>
          </a:xfrm>
          <a:noFill/>
          <a:ln/>
        </p:spPr>
      </p:pic>
      <p:pic>
        <p:nvPicPr>
          <p:cNvPr id="27651" name="Picture 3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l="54942" t="3818" r="-343" b="29056"/>
          <a:stretch>
            <a:fillRect/>
          </a:stretch>
        </p:blipFill>
        <p:spPr>
          <a:xfrm>
            <a:off x="3810000" y="2438400"/>
            <a:ext cx="1763713" cy="3581400"/>
          </a:xfrm>
          <a:noFill/>
          <a:ln/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781800" y="35814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ym typeface="Wingdings" pitchFamily="2" charset="2"/>
              </a:rPr>
              <a:t></a:t>
            </a:r>
            <a:endParaRPr lang="en-US"/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27655" name="Picture 7" descr="10_depp_lg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429000"/>
            <a:ext cx="2133600" cy="2133600"/>
          </a:xfrm>
          <a:prstGeom prst="rect">
            <a:avLst/>
          </a:prstGeom>
          <a:noFill/>
        </p:spPr>
      </p:pic>
      <p:pic>
        <p:nvPicPr>
          <p:cNvPr id="27656" name="Picture 8" descr="tn2_james_franco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2819400"/>
            <a:ext cx="1820863" cy="2514600"/>
          </a:xfrm>
          <a:prstGeom prst="rect">
            <a:avLst/>
          </a:prstGeom>
          <a:noFill/>
        </p:spPr>
      </p:pic>
      <p:pic>
        <p:nvPicPr>
          <p:cNvPr id="27657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29600" y="990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27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57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54961" t="3844" r="-360" b="37823"/>
          <a:stretch>
            <a:fillRect/>
          </a:stretch>
        </p:blipFill>
        <p:spPr>
          <a:xfrm>
            <a:off x="990600" y="4343400"/>
            <a:ext cx="1289050" cy="2276475"/>
          </a:xfrm>
          <a:noFill/>
          <a:ln/>
        </p:spPr>
      </p:pic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28677" name="Picture 5" descr="10_depp_lg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286000"/>
            <a:ext cx="1905000" cy="1905000"/>
          </a:xfrm>
          <a:prstGeom prst="rect">
            <a:avLst/>
          </a:prstGeom>
          <a:noFill/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895600" y="297180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Il est beau.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2819400" y="541020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Elle est belle.</a:t>
            </a:r>
          </a:p>
        </p:txBody>
      </p:sp>
      <p:pic>
        <p:nvPicPr>
          <p:cNvPr id="28680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286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0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Actress_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315200" y="4495800"/>
            <a:ext cx="1346200" cy="1752600"/>
          </a:xfrm>
          <a:noFill/>
          <a:ln/>
        </p:spPr>
      </p:pic>
      <p:pic>
        <p:nvPicPr>
          <p:cNvPr id="29700" name="Picture 4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l="54961" t="3844" r="-360" b="37823"/>
          <a:stretch>
            <a:fillRect/>
          </a:stretch>
        </p:blipFill>
        <p:spPr>
          <a:xfrm>
            <a:off x="990600" y="4343400"/>
            <a:ext cx="1289050" cy="2276475"/>
          </a:xfrm>
          <a:noFill/>
          <a:ln/>
        </p:spPr>
      </p:pic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29703" name="Picture 7" descr="10_depp_lg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2286000"/>
            <a:ext cx="1905000" cy="1905000"/>
          </a:xfrm>
          <a:prstGeom prst="rect">
            <a:avLst/>
          </a:prstGeom>
          <a:noFill/>
        </p:spPr>
      </p:pic>
      <p:pic>
        <p:nvPicPr>
          <p:cNvPr id="29704" name="Picture 8" descr="tn2_james_franco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15200" y="2438400"/>
            <a:ext cx="1268413" cy="1752600"/>
          </a:xfrm>
          <a:prstGeom prst="rect">
            <a:avLst/>
          </a:prstGeom>
          <a:noFill/>
        </p:spPr>
      </p:pic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895600" y="297180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Ils sont beaux.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2667000" y="510540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Elles sont belles.</a:t>
            </a:r>
          </a:p>
        </p:txBody>
      </p:sp>
      <p:pic>
        <p:nvPicPr>
          <p:cNvPr id="29707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2000" y="762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297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07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 l="54961" t="3844" r="-360" b="37823"/>
          <a:stretch>
            <a:fillRect/>
          </a:stretch>
        </p:blipFill>
        <p:spPr>
          <a:xfrm>
            <a:off x="1066800" y="1676400"/>
            <a:ext cx="1289050" cy="2276475"/>
          </a:xfrm>
          <a:noFill/>
          <a:ln/>
        </p:spPr>
      </p:pic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30724" name="WordArt 4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895600" y="2971800"/>
            <a:ext cx="579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belle femme.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667000" y="5105400"/>
            <a:ext cx="594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belle lampe.</a:t>
            </a:r>
          </a:p>
        </p:txBody>
      </p:sp>
      <p:pic>
        <p:nvPicPr>
          <p:cNvPr id="30727" name="Picture 7" descr="Table lamp 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4495800"/>
            <a:ext cx="1316038" cy="1447800"/>
          </a:xfrm>
          <a:prstGeom prst="rect">
            <a:avLst/>
          </a:prstGeom>
          <a:noFill/>
        </p:spPr>
      </p:pic>
      <p:pic>
        <p:nvPicPr>
          <p:cNvPr id="30728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4400" y="457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" fill="hold"/>
                                        <p:tgtEl>
                                          <p:spTgt spid="307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8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514600" y="3733800"/>
            <a:ext cx="579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beau tapis.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667000" y="5105400"/>
            <a:ext cx="594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beau poster.</a:t>
            </a:r>
          </a:p>
        </p:txBody>
      </p:sp>
      <p:pic>
        <p:nvPicPr>
          <p:cNvPr id="31750" name="Picture 6" descr="Carpe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0"/>
            <a:ext cx="3733800" cy="1484313"/>
          </a:xfrm>
          <a:prstGeom prst="rect">
            <a:avLst/>
          </a:prstGeom>
          <a:noFill/>
        </p:spPr>
      </p:pic>
      <p:pic>
        <p:nvPicPr>
          <p:cNvPr id="31751" name="Picture 7" descr="003_CHOCOLAROS~Chocolat-Poste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886200"/>
            <a:ext cx="1576388" cy="2266950"/>
          </a:xfrm>
          <a:prstGeom prst="rect">
            <a:avLst/>
          </a:prstGeom>
          <a:noFill/>
        </p:spPr>
      </p:pic>
      <p:pic>
        <p:nvPicPr>
          <p:cNvPr id="31752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58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317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3050"/>
            <a:ext cx="4724400" cy="1162050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chemeClr val="tx1"/>
                </a:solidFill>
              </a:rPr>
              <a:t>AVOIR: HAVE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"/>
          </p:nvPr>
        </p:nvGraphicFramePr>
        <p:xfrm>
          <a:off x="1600200" y="1524000"/>
          <a:ext cx="5715000" cy="488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50"/>
                <a:gridCol w="1428750"/>
                <a:gridCol w="1428750"/>
                <a:gridCol w="142875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J’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ai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Nous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avons</a:t>
                      </a:r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Tu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Vous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avez</a:t>
                      </a:r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Il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Ils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ont</a:t>
                      </a:r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Elle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Elles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err="1" smtClean="0"/>
                        <a:t>ont</a:t>
                      </a:r>
                      <a:endParaRPr lang="en-US" sz="4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On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 smtClean="0"/>
                        <a:t>a</a:t>
                      </a:r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That’s  </a:t>
                      </a:r>
                      <a:r>
                        <a:rPr lang="en-US" dirty="0" err="1" smtClean="0"/>
                        <a:t>avoir</a:t>
                      </a:r>
                      <a:r>
                        <a:rPr lang="en-US" dirty="0" smtClean="0"/>
                        <a:t>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We’re sure to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Get an A!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endParaRPr lang="en-US" sz="4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Curved Up Arrow 9"/>
          <p:cNvSpPr/>
          <p:nvPr/>
        </p:nvSpPr>
        <p:spPr>
          <a:xfrm>
            <a:off x="5410200" y="2438400"/>
            <a:ext cx="6096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urved Up Arrow 10"/>
          <p:cNvSpPr/>
          <p:nvPr/>
        </p:nvSpPr>
        <p:spPr>
          <a:xfrm>
            <a:off x="5410200" y="3124200"/>
            <a:ext cx="6096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urved Up Arrow 11"/>
          <p:cNvSpPr/>
          <p:nvPr/>
        </p:nvSpPr>
        <p:spPr>
          <a:xfrm>
            <a:off x="5105400" y="3810000"/>
            <a:ext cx="914400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urved Up Arrow 12"/>
          <p:cNvSpPr/>
          <p:nvPr/>
        </p:nvSpPr>
        <p:spPr>
          <a:xfrm>
            <a:off x="5334000" y="4572000"/>
            <a:ext cx="6096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5623560" y="2677691"/>
            <a:ext cx="167640" cy="141709"/>
          </a:xfrm>
          <a:custGeom>
            <a:avLst/>
            <a:gdLst>
              <a:gd name="connsiteX0" fmla="*/ 0 w 228600"/>
              <a:gd name="connsiteY0" fmla="*/ 31219 h 273081"/>
              <a:gd name="connsiteX1" fmla="*/ 137160 w 228600"/>
              <a:gd name="connsiteY1" fmla="*/ 19789 h 273081"/>
              <a:gd name="connsiteX2" fmla="*/ 205740 w 228600"/>
              <a:gd name="connsiteY2" fmla="*/ 42649 h 273081"/>
              <a:gd name="connsiteX3" fmla="*/ 160020 w 228600"/>
              <a:gd name="connsiteY3" fmla="*/ 99799 h 273081"/>
              <a:gd name="connsiteX4" fmla="*/ 148590 w 228600"/>
              <a:gd name="connsiteY4" fmla="*/ 134089 h 273081"/>
              <a:gd name="connsiteX5" fmla="*/ 80010 w 228600"/>
              <a:gd name="connsiteY5" fmla="*/ 191239 h 273081"/>
              <a:gd name="connsiteX6" fmla="*/ 228600 w 228600"/>
              <a:gd name="connsiteY6" fmla="*/ 225529 h 27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" h="273081">
                <a:moveTo>
                  <a:pt x="0" y="31219"/>
                </a:moveTo>
                <a:cubicBezTo>
                  <a:pt x="76849" y="5603"/>
                  <a:pt x="58004" y="0"/>
                  <a:pt x="137160" y="19789"/>
                </a:cubicBezTo>
                <a:cubicBezTo>
                  <a:pt x="160537" y="25633"/>
                  <a:pt x="205740" y="42649"/>
                  <a:pt x="205740" y="42649"/>
                </a:cubicBezTo>
                <a:cubicBezTo>
                  <a:pt x="177010" y="128838"/>
                  <a:pt x="219106" y="25941"/>
                  <a:pt x="160020" y="99799"/>
                </a:cubicBezTo>
                <a:cubicBezTo>
                  <a:pt x="152494" y="109207"/>
                  <a:pt x="154568" y="123628"/>
                  <a:pt x="148590" y="134089"/>
                </a:cubicBezTo>
                <a:cubicBezTo>
                  <a:pt x="119282" y="185377"/>
                  <a:pt x="124649" y="176359"/>
                  <a:pt x="80010" y="191239"/>
                </a:cubicBezTo>
                <a:cubicBezTo>
                  <a:pt x="25449" y="273081"/>
                  <a:pt x="43413" y="225529"/>
                  <a:pt x="228600" y="225529"/>
                </a:cubicBezTo>
              </a:path>
            </a:pathLst>
          </a:custGeom>
          <a:ln w="28575"/>
          <a:scene3d>
            <a:camera prst="orthographicFront"/>
            <a:lightRig rig="threePt" dir="t"/>
          </a:scene3d>
          <a:sp3d extrusionH="76200">
            <a:bevelT w="95250"/>
            <a:bevelB w="69850" h="107950"/>
            <a:extrusionClr>
              <a:schemeClr val="tx2">
                <a:lumMod val="10000"/>
              </a:schemeClr>
            </a:extrusion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638800" y="3352800"/>
            <a:ext cx="167640" cy="141709"/>
          </a:xfrm>
          <a:custGeom>
            <a:avLst/>
            <a:gdLst>
              <a:gd name="connsiteX0" fmla="*/ 0 w 228600"/>
              <a:gd name="connsiteY0" fmla="*/ 31219 h 273081"/>
              <a:gd name="connsiteX1" fmla="*/ 137160 w 228600"/>
              <a:gd name="connsiteY1" fmla="*/ 19789 h 273081"/>
              <a:gd name="connsiteX2" fmla="*/ 205740 w 228600"/>
              <a:gd name="connsiteY2" fmla="*/ 42649 h 273081"/>
              <a:gd name="connsiteX3" fmla="*/ 160020 w 228600"/>
              <a:gd name="connsiteY3" fmla="*/ 99799 h 273081"/>
              <a:gd name="connsiteX4" fmla="*/ 148590 w 228600"/>
              <a:gd name="connsiteY4" fmla="*/ 134089 h 273081"/>
              <a:gd name="connsiteX5" fmla="*/ 80010 w 228600"/>
              <a:gd name="connsiteY5" fmla="*/ 191239 h 273081"/>
              <a:gd name="connsiteX6" fmla="*/ 228600 w 228600"/>
              <a:gd name="connsiteY6" fmla="*/ 225529 h 27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" h="273081">
                <a:moveTo>
                  <a:pt x="0" y="31219"/>
                </a:moveTo>
                <a:cubicBezTo>
                  <a:pt x="76849" y="5603"/>
                  <a:pt x="58004" y="0"/>
                  <a:pt x="137160" y="19789"/>
                </a:cubicBezTo>
                <a:cubicBezTo>
                  <a:pt x="160537" y="25633"/>
                  <a:pt x="205740" y="42649"/>
                  <a:pt x="205740" y="42649"/>
                </a:cubicBezTo>
                <a:cubicBezTo>
                  <a:pt x="177010" y="128838"/>
                  <a:pt x="219106" y="25941"/>
                  <a:pt x="160020" y="99799"/>
                </a:cubicBezTo>
                <a:cubicBezTo>
                  <a:pt x="152494" y="109207"/>
                  <a:pt x="154568" y="123628"/>
                  <a:pt x="148590" y="134089"/>
                </a:cubicBezTo>
                <a:cubicBezTo>
                  <a:pt x="119282" y="185377"/>
                  <a:pt x="124649" y="176359"/>
                  <a:pt x="80010" y="191239"/>
                </a:cubicBezTo>
                <a:cubicBezTo>
                  <a:pt x="25449" y="273081"/>
                  <a:pt x="43413" y="225529"/>
                  <a:pt x="228600" y="225529"/>
                </a:cubicBezTo>
              </a:path>
            </a:pathLst>
          </a:custGeom>
          <a:ln w="28575"/>
          <a:scene3d>
            <a:camera prst="orthographicFront"/>
            <a:lightRig rig="threePt" dir="t"/>
          </a:scene3d>
          <a:sp3d extrusionH="76200">
            <a:bevelT w="95250"/>
            <a:bevelB w="69850" h="107950"/>
            <a:extrusionClr>
              <a:schemeClr val="tx2">
                <a:lumMod val="10000"/>
              </a:schemeClr>
            </a:extrusion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486400" y="4114800"/>
            <a:ext cx="167640" cy="141709"/>
          </a:xfrm>
          <a:custGeom>
            <a:avLst/>
            <a:gdLst>
              <a:gd name="connsiteX0" fmla="*/ 0 w 228600"/>
              <a:gd name="connsiteY0" fmla="*/ 31219 h 273081"/>
              <a:gd name="connsiteX1" fmla="*/ 137160 w 228600"/>
              <a:gd name="connsiteY1" fmla="*/ 19789 h 273081"/>
              <a:gd name="connsiteX2" fmla="*/ 205740 w 228600"/>
              <a:gd name="connsiteY2" fmla="*/ 42649 h 273081"/>
              <a:gd name="connsiteX3" fmla="*/ 160020 w 228600"/>
              <a:gd name="connsiteY3" fmla="*/ 99799 h 273081"/>
              <a:gd name="connsiteX4" fmla="*/ 148590 w 228600"/>
              <a:gd name="connsiteY4" fmla="*/ 134089 h 273081"/>
              <a:gd name="connsiteX5" fmla="*/ 80010 w 228600"/>
              <a:gd name="connsiteY5" fmla="*/ 191239 h 273081"/>
              <a:gd name="connsiteX6" fmla="*/ 228600 w 228600"/>
              <a:gd name="connsiteY6" fmla="*/ 225529 h 27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" h="273081">
                <a:moveTo>
                  <a:pt x="0" y="31219"/>
                </a:moveTo>
                <a:cubicBezTo>
                  <a:pt x="76849" y="5603"/>
                  <a:pt x="58004" y="0"/>
                  <a:pt x="137160" y="19789"/>
                </a:cubicBezTo>
                <a:cubicBezTo>
                  <a:pt x="160537" y="25633"/>
                  <a:pt x="205740" y="42649"/>
                  <a:pt x="205740" y="42649"/>
                </a:cubicBezTo>
                <a:cubicBezTo>
                  <a:pt x="177010" y="128838"/>
                  <a:pt x="219106" y="25941"/>
                  <a:pt x="160020" y="99799"/>
                </a:cubicBezTo>
                <a:cubicBezTo>
                  <a:pt x="152494" y="109207"/>
                  <a:pt x="154568" y="123628"/>
                  <a:pt x="148590" y="134089"/>
                </a:cubicBezTo>
                <a:cubicBezTo>
                  <a:pt x="119282" y="185377"/>
                  <a:pt x="124649" y="176359"/>
                  <a:pt x="80010" y="191239"/>
                </a:cubicBezTo>
                <a:cubicBezTo>
                  <a:pt x="25449" y="273081"/>
                  <a:pt x="43413" y="225529"/>
                  <a:pt x="228600" y="225529"/>
                </a:cubicBezTo>
              </a:path>
            </a:pathLst>
          </a:custGeom>
          <a:ln w="28575"/>
          <a:scene3d>
            <a:camera prst="orthographicFront"/>
            <a:lightRig rig="threePt" dir="t"/>
          </a:scene3d>
          <a:sp3d extrusionH="76200">
            <a:bevelT w="95250"/>
            <a:bevelB w="69850" h="107950"/>
            <a:extrusionClr>
              <a:schemeClr val="tx2">
                <a:lumMod val="10000"/>
              </a:schemeClr>
            </a:extrusion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562600" y="4800600"/>
            <a:ext cx="167640" cy="141709"/>
          </a:xfrm>
          <a:custGeom>
            <a:avLst/>
            <a:gdLst>
              <a:gd name="connsiteX0" fmla="*/ 0 w 228600"/>
              <a:gd name="connsiteY0" fmla="*/ 31219 h 273081"/>
              <a:gd name="connsiteX1" fmla="*/ 137160 w 228600"/>
              <a:gd name="connsiteY1" fmla="*/ 19789 h 273081"/>
              <a:gd name="connsiteX2" fmla="*/ 205740 w 228600"/>
              <a:gd name="connsiteY2" fmla="*/ 42649 h 273081"/>
              <a:gd name="connsiteX3" fmla="*/ 160020 w 228600"/>
              <a:gd name="connsiteY3" fmla="*/ 99799 h 273081"/>
              <a:gd name="connsiteX4" fmla="*/ 148590 w 228600"/>
              <a:gd name="connsiteY4" fmla="*/ 134089 h 273081"/>
              <a:gd name="connsiteX5" fmla="*/ 80010 w 228600"/>
              <a:gd name="connsiteY5" fmla="*/ 191239 h 273081"/>
              <a:gd name="connsiteX6" fmla="*/ 228600 w 228600"/>
              <a:gd name="connsiteY6" fmla="*/ 225529 h 27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600" h="273081">
                <a:moveTo>
                  <a:pt x="0" y="31219"/>
                </a:moveTo>
                <a:cubicBezTo>
                  <a:pt x="76849" y="5603"/>
                  <a:pt x="58004" y="0"/>
                  <a:pt x="137160" y="19789"/>
                </a:cubicBezTo>
                <a:cubicBezTo>
                  <a:pt x="160537" y="25633"/>
                  <a:pt x="205740" y="42649"/>
                  <a:pt x="205740" y="42649"/>
                </a:cubicBezTo>
                <a:cubicBezTo>
                  <a:pt x="177010" y="128838"/>
                  <a:pt x="219106" y="25941"/>
                  <a:pt x="160020" y="99799"/>
                </a:cubicBezTo>
                <a:cubicBezTo>
                  <a:pt x="152494" y="109207"/>
                  <a:pt x="154568" y="123628"/>
                  <a:pt x="148590" y="134089"/>
                </a:cubicBezTo>
                <a:cubicBezTo>
                  <a:pt x="119282" y="185377"/>
                  <a:pt x="124649" y="176359"/>
                  <a:pt x="80010" y="191239"/>
                </a:cubicBezTo>
                <a:cubicBezTo>
                  <a:pt x="25449" y="273081"/>
                  <a:pt x="43413" y="225529"/>
                  <a:pt x="228600" y="225529"/>
                </a:cubicBezTo>
              </a:path>
            </a:pathLst>
          </a:custGeom>
          <a:ln w="28575"/>
          <a:scene3d>
            <a:camera prst="orthographicFront"/>
            <a:lightRig rig="threePt" dir="t"/>
          </a:scene3d>
          <a:sp3d extrusionH="76200">
            <a:bevelT w="95250"/>
            <a:bevelB w="69850" h="107950"/>
            <a:extrusionClr>
              <a:schemeClr val="tx2">
                <a:lumMod val="10000"/>
              </a:schemeClr>
            </a:extrusionClr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001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3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43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667000" y="5334000"/>
            <a:ext cx="579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belle armoire.</a:t>
            </a:r>
          </a:p>
        </p:txBody>
      </p:sp>
      <p:pic>
        <p:nvPicPr>
          <p:cNvPr id="32773" name="Picture 5" descr="narniawardro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1200"/>
            <a:ext cx="4191000" cy="3324225"/>
          </a:xfrm>
          <a:prstGeom prst="rect">
            <a:avLst/>
          </a:prstGeom>
          <a:noFill/>
        </p:spPr>
      </p:pic>
      <p:pic>
        <p:nvPicPr>
          <p:cNvPr id="32774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327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/>
          <p:cNvSpPr>
            <a:spLocks noChangeArrowheads="1" noChangeShapeType="1" noTextEdit="1"/>
          </p:cNvSpPr>
          <p:nvPr/>
        </p:nvSpPr>
        <p:spPr bwMode="auto">
          <a:xfrm>
            <a:off x="2819400" y="381000"/>
            <a:ext cx="472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beau/belle/bel</a:t>
            </a:r>
          </a:p>
        </p:txBody>
      </p:sp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3276600" y="12954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914400" y="4876800"/>
            <a:ext cx="762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beau ordinateur.</a:t>
            </a:r>
          </a:p>
        </p:txBody>
      </p:sp>
      <p:pic>
        <p:nvPicPr>
          <p:cNvPr id="33797" name="Picture 5" descr="bureau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667000"/>
            <a:ext cx="3048000" cy="2286000"/>
          </a:xfrm>
          <a:prstGeom prst="rect">
            <a:avLst/>
          </a:prstGeom>
          <a:noFill/>
        </p:spPr>
      </p:pic>
      <p:sp>
        <p:nvSpPr>
          <p:cNvPr id="33798" name="WordArt 6"/>
          <p:cNvSpPr>
            <a:spLocks noChangeArrowheads="1" noChangeShapeType="1" noTextEdit="1"/>
          </p:cNvSpPr>
          <p:nvPr/>
        </p:nvSpPr>
        <p:spPr bwMode="auto">
          <a:xfrm rot="5400000">
            <a:off x="3214687" y="5472113"/>
            <a:ext cx="352425" cy="12954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X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838200" y="5638800"/>
            <a:ext cx="762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beau bel ordinateur.</a:t>
            </a:r>
          </a:p>
        </p:txBody>
      </p:sp>
      <p:pic>
        <p:nvPicPr>
          <p:cNvPr id="33800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5800" y="762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00" fill="hold"/>
                                        <p:tgtEl>
                                          <p:spTgt spid="338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00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1752600" y="304800"/>
            <a:ext cx="5257800" cy="15240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nouveau/nouvelle/nouvel</a:t>
            </a:r>
          </a:p>
        </p:txBody>
      </p:sp>
      <p:pic>
        <p:nvPicPr>
          <p:cNvPr id="34819" name="Picture 3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828800"/>
            <a:ext cx="1857375" cy="1362075"/>
          </a:xfrm>
          <a:prstGeom prst="rect">
            <a:avLst/>
          </a:prstGeom>
          <a:noFill/>
        </p:spPr>
      </p:pic>
      <p:pic>
        <p:nvPicPr>
          <p:cNvPr id="34820" name="Picture 4" descr="nouvelordinateu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724400"/>
            <a:ext cx="1857375" cy="1857375"/>
          </a:xfrm>
          <a:prstGeom prst="rect">
            <a:avLst/>
          </a:prstGeom>
          <a:noFill/>
        </p:spPr>
      </p:pic>
      <p:pic>
        <p:nvPicPr>
          <p:cNvPr id="34821" name="Picture 5" descr="nouvellemaiso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3200400"/>
            <a:ext cx="1485900" cy="1457325"/>
          </a:xfrm>
          <a:prstGeom prst="rect">
            <a:avLst/>
          </a:prstGeom>
          <a:noFill/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362200" y="47244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nouvel ordinateur.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286000" y="2209800"/>
            <a:ext cx="640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nouveau chien.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286000" y="35814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nouvelle maison.</a:t>
            </a:r>
          </a:p>
        </p:txBody>
      </p:sp>
      <p:pic>
        <p:nvPicPr>
          <p:cNvPr id="34825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34400" y="381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1000" fill="hold"/>
                                        <p:tgtEl>
                                          <p:spTgt spid="348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5"/>
                </p:tgtEl>
              </p:cMediaNode>
            </p:audio>
          </p:childTnLst>
        </p:cTn>
      </p:par>
    </p:tnLst>
    <p:bldLst>
      <p:bldP spid="3481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381000" y="609600"/>
            <a:ext cx="41243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vieux/vieille/vieil</a:t>
            </a:r>
          </a:p>
        </p:txBody>
      </p:sp>
      <p:pic>
        <p:nvPicPr>
          <p:cNvPr id="35843" name="Picture 3" descr="vieill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819400"/>
            <a:ext cx="1238250" cy="1485900"/>
          </a:xfrm>
          <a:prstGeom prst="rect">
            <a:avLst/>
          </a:prstGeom>
          <a:noFill/>
        </p:spPr>
      </p:pic>
      <p:pic>
        <p:nvPicPr>
          <p:cNvPr id="35844" name="Picture 4" descr="vieuxcam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485900" cy="933450"/>
          </a:xfrm>
          <a:prstGeom prst="rect">
            <a:avLst/>
          </a:prstGeom>
          <a:noFill/>
        </p:spPr>
      </p:pic>
      <p:pic>
        <p:nvPicPr>
          <p:cNvPr id="35845" name="Picture 5" descr="vieux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4572000"/>
            <a:ext cx="990600" cy="1857375"/>
          </a:xfrm>
          <a:prstGeom prst="rect">
            <a:avLst/>
          </a:prstGeom>
          <a:noFill/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057400" y="51816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vieil homme.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2362200" y="33528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une vieille femme.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2438400" y="1828800"/>
            <a:ext cx="6477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C’est un vieux camion.</a:t>
            </a:r>
          </a:p>
        </p:txBody>
      </p:sp>
      <p:pic>
        <p:nvPicPr>
          <p:cNvPr id="35849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685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58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0000" fill="hold"/>
                                        <p:tgtEl>
                                          <p:spTgt spid="358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9"/>
                </p:tgtEl>
              </p:cMediaNode>
            </p:audio>
          </p:childTnLst>
        </p:cTn>
      </p:par>
    </p:tnLst>
    <p:bldLst>
      <p:bldP spid="3584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4038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nouveaux/nouvelles</a:t>
            </a:r>
          </a:p>
        </p:txBody>
      </p:sp>
      <p:pic>
        <p:nvPicPr>
          <p:cNvPr id="36867" name="Picture 3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1857375" cy="1362075"/>
          </a:xfrm>
          <a:prstGeom prst="rect">
            <a:avLst/>
          </a:prstGeom>
          <a:noFill/>
        </p:spPr>
      </p:pic>
      <p:pic>
        <p:nvPicPr>
          <p:cNvPr id="36868" name="Picture 4" descr="nouvelauto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1733550" cy="1238250"/>
          </a:xfrm>
          <a:prstGeom prst="rect">
            <a:avLst/>
          </a:prstGeom>
          <a:noFill/>
        </p:spPr>
      </p:pic>
      <p:pic>
        <p:nvPicPr>
          <p:cNvPr id="36869" name="Picture 5" descr="nouvelordinateu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648200"/>
            <a:ext cx="1857375" cy="1857375"/>
          </a:xfrm>
          <a:prstGeom prst="rect">
            <a:avLst/>
          </a:prstGeom>
          <a:noFill/>
        </p:spPr>
      </p:pic>
      <p:pic>
        <p:nvPicPr>
          <p:cNvPr id="36870" name="Picture 6" descr="nouvelauto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905000"/>
            <a:ext cx="1733550" cy="1238250"/>
          </a:xfrm>
          <a:prstGeom prst="rect">
            <a:avLst/>
          </a:prstGeom>
          <a:noFill/>
        </p:spPr>
      </p:pic>
      <p:pic>
        <p:nvPicPr>
          <p:cNvPr id="36871" name="Picture 7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048000"/>
            <a:ext cx="1857375" cy="1362075"/>
          </a:xfrm>
          <a:prstGeom prst="rect">
            <a:avLst/>
          </a:prstGeom>
          <a:noFill/>
        </p:spPr>
      </p:pic>
      <p:pic>
        <p:nvPicPr>
          <p:cNvPr id="36872" name="Picture 8" descr="nouvelordinateu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495800"/>
            <a:ext cx="1857375" cy="1857375"/>
          </a:xfrm>
          <a:prstGeom prst="rect">
            <a:avLst/>
          </a:prstGeom>
          <a:noFill/>
        </p:spPr>
      </p:pic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743200" y="18288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de nouvelles voitures.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2819400" y="5334000"/>
            <a:ext cx="6019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de nouveaux ordinateurs.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3124200" y="3581400"/>
            <a:ext cx="601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de nouveaux chiens.</a:t>
            </a:r>
          </a:p>
        </p:txBody>
      </p:sp>
      <p:pic>
        <p:nvPicPr>
          <p:cNvPr id="36876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72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9000" fill="hold"/>
                                        <p:tgtEl>
                                          <p:spTgt spid="368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6"/>
                </p:tgtEl>
              </p:cMediaNode>
            </p:audio>
          </p:childTnLst>
        </p:cTn>
      </p:par>
    </p:tnLst>
    <p:bldLst>
      <p:bldP spid="3686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4038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nouveaux/nouvelles</a:t>
            </a:r>
          </a:p>
        </p:txBody>
      </p:sp>
      <p:pic>
        <p:nvPicPr>
          <p:cNvPr id="37891" name="Picture 3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1857375" cy="1362075"/>
          </a:xfrm>
          <a:prstGeom prst="rect">
            <a:avLst/>
          </a:prstGeom>
          <a:noFill/>
        </p:spPr>
      </p:pic>
      <p:pic>
        <p:nvPicPr>
          <p:cNvPr id="37892" name="Picture 4" descr="nouvelauto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1733550" cy="1238250"/>
          </a:xfrm>
          <a:prstGeom prst="rect">
            <a:avLst/>
          </a:prstGeom>
          <a:noFill/>
        </p:spPr>
      </p:pic>
      <p:pic>
        <p:nvPicPr>
          <p:cNvPr id="37893" name="Picture 5" descr="nouvelordinateu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648200"/>
            <a:ext cx="1857375" cy="1857375"/>
          </a:xfrm>
          <a:prstGeom prst="rect">
            <a:avLst/>
          </a:prstGeom>
          <a:noFill/>
        </p:spPr>
      </p:pic>
      <p:pic>
        <p:nvPicPr>
          <p:cNvPr id="37894" name="Picture 6" descr="nouvelauto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905000"/>
            <a:ext cx="1733550" cy="1238250"/>
          </a:xfrm>
          <a:prstGeom prst="rect">
            <a:avLst/>
          </a:prstGeom>
          <a:noFill/>
        </p:spPr>
      </p:pic>
      <p:pic>
        <p:nvPicPr>
          <p:cNvPr id="37895" name="Picture 7" descr="nouveauchie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048000"/>
            <a:ext cx="1857375" cy="1362075"/>
          </a:xfrm>
          <a:prstGeom prst="rect">
            <a:avLst/>
          </a:prstGeom>
          <a:noFill/>
        </p:spPr>
      </p:pic>
      <p:pic>
        <p:nvPicPr>
          <p:cNvPr id="37896" name="Picture 8" descr="nouvelordinateu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4495800"/>
            <a:ext cx="1857375" cy="1857375"/>
          </a:xfrm>
          <a:prstGeom prst="rect">
            <a:avLst/>
          </a:prstGeom>
          <a:noFill/>
        </p:spPr>
      </p:pic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2743200" y="18288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nouvelles voitures.</a:t>
            </a:r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2819400" y="5334000"/>
            <a:ext cx="6019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nouveaux ordinateurs.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124200" y="3581400"/>
            <a:ext cx="601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nouveaux chiens.</a:t>
            </a:r>
          </a:p>
        </p:txBody>
      </p:sp>
      <p:pic>
        <p:nvPicPr>
          <p:cNvPr id="37900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7200" y="685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000" fill="hold"/>
                                        <p:tgtEl>
                                          <p:spTgt spid="379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900"/>
                </p:tgtEl>
              </p:cMediaNode>
            </p:audio>
          </p:childTnLst>
        </p:cTn>
      </p:par>
    </p:tnLst>
    <p:bldLst>
      <p:bldP spid="3789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Grandma smoke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1968500" cy="2362200"/>
          </a:xfrm>
          <a:prstGeom prst="rect">
            <a:avLst/>
          </a:prstGeom>
          <a:noFill/>
        </p:spPr>
      </p:pic>
      <p:sp>
        <p:nvSpPr>
          <p:cNvPr id="38915" name="WordArt 3"/>
          <p:cNvSpPr>
            <a:spLocks noChangeArrowheads="1" noChangeShapeType="1" noTextEdit="1"/>
          </p:cNvSpPr>
          <p:nvPr/>
        </p:nvSpPr>
        <p:spPr bwMode="auto">
          <a:xfrm>
            <a:off x="990600" y="381000"/>
            <a:ext cx="3700463" cy="730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vieux/vieilles</a:t>
            </a:r>
          </a:p>
        </p:txBody>
      </p:sp>
      <p:pic>
        <p:nvPicPr>
          <p:cNvPr id="38916" name="Picture 4" descr="vieill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1371600"/>
            <a:ext cx="1238250" cy="1485900"/>
          </a:xfrm>
          <a:prstGeom prst="rect">
            <a:avLst/>
          </a:prstGeom>
          <a:noFill/>
        </p:spPr>
      </p:pic>
      <p:pic>
        <p:nvPicPr>
          <p:cNvPr id="38917" name="Picture 5" descr="vieux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572000"/>
            <a:ext cx="1362075" cy="1485900"/>
          </a:xfrm>
          <a:prstGeom prst="rect">
            <a:avLst/>
          </a:prstGeom>
          <a:noFill/>
        </p:spPr>
      </p:pic>
      <p:pic>
        <p:nvPicPr>
          <p:cNvPr id="38918" name="Picture 6" descr="vieuxcamion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81400"/>
            <a:ext cx="1485900" cy="933450"/>
          </a:xfrm>
          <a:prstGeom prst="rect">
            <a:avLst/>
          </a:prstGeom>
          <a:noFill/>
        </p:spPr>
      </p:pic>
      <p:pic>
        <p:nvPicPr>
          <p:cNvPr id="38919" name="Picture 7" descr="vieux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76400" y="4648200"/>
            <a:ext cx="990600" cy="1857375"/>
          </a:xfrm>
          <a:prstGeom prst="rect">
            <a:avLst/>
          </a:prstGeom>
          <a:noFill/>
        </p:spPr>
      </p:pic>
      <p:pic>
        <p:nvPicPr>
          <p:cNvPr id="38920" name="Picture 8" descr="vieuxcamion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3581400"/>
            <a:ext cx="1485900" cy="933450"/>
          </a:xfrm>
          <a:prstGeom prst="rect">
            <a:avLst/>
          </a:prstGeom>
          <a:noFill/>
        </p:spPr>
      </p:pic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2743200" y="19812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vieilles femmes.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3048000" y="37338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vieux camions.</a:t>
            </a: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2743200" y="5105400"/>
            <a:ext cx="640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Ce sont </a:t>
            </a:r>
            <a:r>
              <a:rPr lang="en-US" sz="3200" b="1">
                <a:solidFill>
                  <a:srgbClr val="FF0000"/>
                </a:solidFill>
              </a:rPr>
              <a:t>de</a:t>
            </a:r>
            <a:r>
              <a:rPr lang="en-US" sz="3200" b="1"/>
              <a:t> vieux hommes.</a:t>
            </a:r>
          </a:p>
        </p:txBody>
      </p:sp>
      <p:pic>
        <p:nvPicPr>
          <p:cNvPr id="38924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20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389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4"/>
                </p:tgtEl>
              </p:cMediaNode>
            </p:audio>
          </p:childTnLst>
        </p:cTn>
      </p:par>
    </p:tnLst>
    <p:bldLst>
      <p:bldP spid="3891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Actress_3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52600" y="3352800"/>
            <a:ext cx="1054100" cy="1371600"/>
          </a:xfrm>
          <a:noFill/>
          <a:ln/>
        </p:spPr>
      </p:pic>
      <p:pic>
        <p:nvPicPr>
          <p:cNvPr id="39939" name="Picture 3" descr="miss_congeniality_dl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 l="54961" t="3844" r="-360" b="37823"/>
          <a:stretch>
            <a:fillRect/>
          </a:stretch>
        </p:blipFill>
        <p:spPr>
          <a:xfrm>
            <a:off x="533400" y="3429000"/>
            <a:ext cx="814388" cy="1438275"/>
          </a:xfrm>
          <a:noFill/>
          <a:ln/>
        </p:spPr>
      </p:pic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>
            <a:off x="2743200" y="381000"/>
            <a:ext cx="4148138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beaux, belles</a:t>
            </a:r>
          </a:p>
        </p:txBody>
      </p:sp>
      <p:pic>
        <p:nvPicPr>
          <p:cNvPr id="39941" name="Picture 5" descr="10_depp_lg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5105400"/>
            <a:ext cx="1219200" cy="1219200"/>
          </a:xfrm>
          <a:prstGeom prst="rect">
            <a:avLst/>
          </a:prstGeom>
          <a:noFill/>
        </p:spPr>
      </p:pic>
      <p:pic>
        <p:nvPicPr>
          <p:cNvPr id="39942" name="Picture 6" descr="tn2_james_franco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4876800"/>
            <a:ext cx="1323975" cy="1828800"/>
          </a:xfrm>
          <a:prstGeom prst="rect">
            <a:avLst/>
          </a:prstGeom>
          <a:noFill/>
        </p:spPr>
      </p:pic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3048000" y="3733800"/>
            <a:ext cx="4495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Ce sont de belles femmes.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3276600" y="5181600"/>
            <a:ext cx="4495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Ce sont de beaux hommes.</a:t>
            </a:r>
          </a:p>
        </p:txBody>
      </p:sp>
      <p:pic>
        <p:nvPicPr>
          <p:cNvPr id="39945" name="Picture 9" descr="lit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057400"/>
            <a:ext cx="1371600" cy="1160463"/>
          </a:xfrm>
          <a:prstGeom prst="rect">
            <a:avLst/>
          </a:prstGeom>
          <a:noFill/>
        </p:spPr>
      </p:pic>
      <p:pic>
        <p:nvPicPr>
          <p:cNvPr id="39946" name="Picture 10" descr="lit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3000" y="2133600"/>
            <a:ext cx="1371600" cy="1160463"/>
          </a:xfrm>
          <a:prstGeom prst="rect">
            <a:avLst/>
          </a:prstGeom>
          <a:noFill/>
        </p:spPr>
      </p:pic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2971800" y="2514600"/>
            <a:ext cx="548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Ce sont de beaux lits.</a:t>
            </a:r>
          </a:p>
        </p:txBody>
      </p:sp>
      <p:pic>
        <p:nvPicPr>
          <p:cNvPr id="39948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8600" y="533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399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8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Adjectives in front of the noun</a:t>
            </a:r>
          </a:p>
        </p:txBody>
      </p:sp>
      <p:graphicFrame>
        <p:nvGraphicFramePr>
          <p:cNvPr id="40963" name="Group 3"/>
          <p:cNvGraphicFramePr>
            <a:graphicFrameLocks noGrp="1"/>
          </p:cNvGraphicFramePr>
          <p:nvPr>
            <p:ph sz="half" idx="2"/>
          </p:nvPr>
        </p:nvGraphicFramePr>
        <p:xfrm>
          <a:off x="304800" y="1600200"/>
          <a:ext cx="8382000" cy="4936364"/>
        </p:xfrm>
        <a:graphic>
          <a:graphicData uri="http://schemas.openxmlformats.org/drawingml/2006/table">
            <a:tbl>
              <a:tblPr/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singular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vowel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singular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995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0600" y="381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00" fill="hold"/>
                                        <p:tgtEl>
                                          <p:spTgt spid="409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5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Adjectives in front of the noun</a:t>
            </a:r>
          </a:p>
        </p:txBody>
      </p:sp>
      <p:graphicFrame>
        <p:nvGraphicFramePr>
          <p:cNvPr id="41987" name="Group 3"/>
          <p:cNvGraphicFramePr>
            <a:graphicFrameLocks noGrp="1"/>
          </p:cNvGraphicFramePr>
          <p:nvPr>
            <p:ph sz="half" idx="2"/>
          </p:nvPr>
        </p:nvGraphicFramePr>
        <p:xfrm>
          <a:off x="304800" y="1600200"/>
          <a:ext cx="8382000" cy="4936364"/>
        </p:xfrm>
        <a:graphic>
          <a:graphicData uri="http://schemas.openxmlformats.org/drawingml/2006/table">
            <a:tbl>
              <a:tblPr/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singular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vowel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singular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Nouvelles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2019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4400" y="3810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420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01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err="1">
                <a:solidFill>
                  <a:schemeClr val="accent2"/>
                </a:solidFill>
              </a:rPr>
              <a:t>J’ai</a:t>
            </a:r>
            <a:r>
              <a:rPr lang="en-US" b="1" dirty="0">
                <a:solidFill>
                  <a:schemeClr val="accent2"/>
                </a:solidFill>
              </a:rPr>
              <a:t> les </a:t>
            </a:r>
            <a:r>
              <a:rPr lang="en-US" b="1" dirty="0" err="1" smtClean="0">
                <a:solidFill>
                  <a:schemeClr val="accent2"/>
                </a:solidFill>
              </a:rPr>
              <a:t>cheveux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>
                <a:solidFill>
                  <a:schemeClr val="accent2"/>
                </a:solidFill>
              </a:rPr>
              <a:t>(</a:t>
            </a:r>
            <a:r>
              <a:rPr lang="en-US" b="1" dirty="0" err="1">
                <a:solidFill>
                  <a:schemeClr val="accent2"/>
                </a:solidFill>
              </a:rPr>
              <a:t>très</a:t>
            </a:r>
            <a:r>
              <a:rPr lang="en-US" b="1" dirty="0">
                <a:solidFill>
                  <a:schemeClr val="accent2"/>
                </a:solidFill>
              </a:rPr>
              <a:t>) longs.</a:t>
            </a:r>
            <a:r>
              <a:rPr lang="en-US" dirty="0"/>
              <a:t> </a:t>
            </a:r>
          </a:p>
        </p:txBody>
      </p:sp>
      <p:sp>
        <p:nvSpPr>
          <p:cNvPr id="110597" name="AutoShape 5"/>
          <p:cNvSpPr>
            <a:spLocks noChangeArrowheads="1"/>
          </p:cNvSpPr>
          <p:nvPr/>
        </p:nvSpPr>
        <p:spPr bwMode="auto">
          <a:xfrm>
            <a:off x="533400" y="3200400"/>
            <a:ext cx="1905000" cy="1295400"/>
          </a:xfrm>
          <a:prstGeom prst="flowChartAlternate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609600" y="3276600"/>
            <a:ext cx="1676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Où est mon prince?</a:t>
            </a:r>
          </a:p>
        </p:txBody>
      </p:sp>
      <p:sp>
        <p:nvSpPr>
          <p:cNvPr id="110599" name="Oval 7"/>
          <p:cNvSpPr>
            <a:spLocks noChangeArrowheads="1"/>
          </p:cNvSpPr>
          <p:nvPr/>
        </p:nvSpPr>
        <p:spPr bwMode="auto">
          <a:xfrm>
            <a:off x="2209800" y="41148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0" name="Oval 8"/>
          <p:cNvSpPr>
            <a:spLocks noChangeArrowheads="1"/>
          </p:cNvSpPr>
          <p:nvPr/>
        </p:nvSpPr>
        <p:spPr bwMode="auto">
          <a:xfrm>
            <a:off x="3048000" y="41148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1" name="Oval 9"/>
          <p:cNvSpPr>
            <a:spLocks noChangeArrowheads="1"/>
          </p:cNvSpPr>
          <p:nvPr/>
        </p:nvSpPr>
        <p:spPr bwMode="auto">
          <a:xfrm>
            <a:off x="3429000" y="41148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0602" name="Picture 10" descr="D:\My documents D\powerpoint\images072908\rupunzel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428750"/>
            <a:ext cx="2171700" cy="5429250"/>
          </a:xfrm>
          <a:prstGeom prst="rect">
            <a:avLst/>
          </a:prstGeom>
          <a:noFill/>
        </p:spPr>
      </p:pic>
      <p:sp>
        <p:nvSpPr>
          <p:cNvPr id="110596" name="AutoShape 4"/>
          <p:cNvSpPr>
            <a:spLocks noChangeArrowheads="1"/>
          </p:cNvSpPr>
          <p:nvPr/>
        </p:nvSpPr>
        <p:spPr bwMode="auto">
          <a:xfrm flipH="1" flipV="1">
            <a:off x="4572000" y="685800"/>
            <a:ext cx="3810000" cy="6172200"/>
          </a:xfrm>
          <a:custGeom>
            <a:avLst/>
            <a:gdLst>
              <a:gd name="G0" fmla="+- 15827 0 0"/>
              <a:gd name="G1" fmla="+- 5166 0 0"/>
              <a:gd name="G2" fmla="+- 12158 0 5166"/>
              <a:gd name="G3" fmla="+- G2 0 5166"/>
              <a:gd name="G4" fmla="*/ G3 32768 32059"/>
              <a:gd name="G5" fmla="*/ G4 1 2"/>
              <a:gd name="G6" fmla="+- 21600 0 15827"/>
              <a:gd name="G7" fmla="*/ G6 5166 6079"/>
              <a:gd name="G8" fmla="+- G7 15827 0"/>
              <a:gd name="T0" fmla="*/ 15827 w 21600"/>
              <a:gd name="T1" fmla="*/ 0 h 21600"/>
              <a:gd name="T2" fmla="*/ 15827 w 21600"/>
              <a:gd name="T3" fmla="*/ 12158 h 21600"/>
              <a:gd name="T4" fmla="*/ 933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827" y="0"/>
                </a:lnTo>
                <a:lnTo>
                  <a:pt x="15827" y="5166"/>
                </a:lnTo>
                <a:lnTo>
                  <a:pt x="12427" y="5166"/>
                </a:lnTo>
                <a:cubicBezTo>
                  <a:pt x="5564" y="5166"/>
                  <a:pt x="0" y="8296"/>
                  <a:pt x="0" y="12158"/>
                </a:cubicBezTo>
                <a:lnTo>
                  <a:pt x="0" y="21600"/>
                </a:lnTo>
                <a:lnTo>
                  <a:pt x="1866" y="21600"/>
                </a:lnTo>
                <a:lnTo>
                  <a:pt x="1866" y="12158"/>
                </a:lnTo>
                <a:cubicBezTo>
                  <a:pt x="1866" y="9305"/>
                  <a:pt x="6594" y="6992"/>
                  <a:pt x="12427" y="6992"/>
                </a:cubicBezTo>
                <a:lnTo>
                  <a:pt x="15827" y="6992"/>
                </a:lnTo>
                <a:lnTo>
                  <a:pt x="15827" y="12158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3" name="Oval 11"/>
          <p:cNvSpPr>
            <a:spLocks noChangeArrowheads="1"/>
          </p:cNvSpPr>
          <p:nvPr/>
        </p:nvSpPr>
        <p:spPr bwMode="auto">
          <a:xfrm>
            <a:off x="2667000" y="4114800"/>
            <a:ext cx="3048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11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11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0594" grpId="0" animBg="1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Adjectives in front of the noun</a:t>
            </a:r>
          </a:p>
        </p:txBody>
      </p:sp>
      <p:graphicFrame>
        <p:nvGraphicFramePr>
          <p:cNvPr id="43011" name="Group 3"/>
          <p:cNvGraphicFramePr>
            <a:graphicFrameLocks noGrp="1"/>
          </p:cNvGraphicFramePr>
          <p:nvPr>
            <p:ph sz="half" idx="2"/>
          </p:nvPr>
        </p:nvGraphicFramePr>
        <p:xfrm>
          <a:off x="304800" y="1600200"/>
          <a:ext cx="8382000" cy="4936364"/>
        </p:xfrm>
        <a:graphic>
          <a:graphicData uri="http://schemas.openxmlformats.org/drawingml/2006/table">
            <a:tbl>
              <a:tblPr/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singular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Sing/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vowel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Masc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singular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Fem plural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Nouveau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Nouveaux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Nouvelles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Vieux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Vieil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Vieux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Vieille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Vieilles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043" name="Picture 3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Recorded Sound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228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0" fill="hold"/>
                                        <p:tgtEl>
                                          <p:spTgt spid="430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4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</a:rPr>
              <a:t>Il a les cheveux courts</a:t>
            </a:r>
            <a:br>
              <a:rPr lang="en-US" b="1">
                <a:solidFill>
                  <a:schemeClr val="accent2"/>
                </a:solidFill>
              </a:rPr>
            </a:br>
            <a:r>
              <a:rPr lang="en-US" b="1">
                <a:solidFill>
                  <a:schemeClr val="accent2"/>
                </a:solidFill>
              </a:rPr>
              <a:t>et elle a les cheveux longs.</a:t>
            </a:r>
            <a:r>
              <a:rPr lang="en-US"/>
              <a:t> </a:t>
            </a:r>
          </a:p>
        </p:txBody>
      </p:sp>
      <p:sp>
        <p:nvSpPr>
          <p:cNvPr id="115717" name="Line 5"/>
          <p:cNvSpPr>
            <a:spLocks noChangeShapeType="1"/>
          </p:cNvSpPr>
          <p:nvPr/>
        </p:nvSpPr>
        <p:spPr bwMode="auto">
          <a:xfrm flipH="1">
            <a:off x="1066800" y="685800"/>
            <a:ext cx="685800" cy="2057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5719" name="AutoShape 7"/>
          <p:cNvSpPr>
            <a:spLocks noChangeArrowheads="1"/>
          </p:cNvSpPr>
          <p:nvPr/>
        </p:nvSpPr>
        <p:spPr bwMode="auto">
          <a:xfrm>
            <a:off x="3505200" y="3505200"/>
            <a:ext cx="2667000" cy="1219200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3886200" y="3733800"/>
            <a:ext cx="205740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Tu es mon prince?</a:t>
            </a:r>
          </a:p>
        </p:txBody>
      </p:sp>
      <p:sp>
        <p:nvSpPr>
          <p:cNvPr id="115721" name="Oval 9"/>
          <p:cNvSpPr>
            <a:spLocks noChangeArrowheads="1"/>
          </p:cNvSpPr>
          <p:nvPr/>
        </p:nvSpPr>
        <p:spPr bwMode="auto">
          <a:xfrm>
            <a:off x="5410200" y="32766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22" name="Oval 10"/>
          <p:cNvSpPr>
            <a:spLocks noChangeArrowheads="1"/>
          </p:cNvSpPr>
          <p:nvPr/>
        </p:nvSpPr>
        <p:spPr bwMode="auto">
          <a:xfrm>
            <a:off x="5715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23" name="Oval 11"/>
          <p:cNvSpPr>
            <a:spLocks noChangeArrowheads="1"/>
          </p:cNvSpPr>
          <p:nvPr/>
        </p:nvSpPr>
        <p:spPr bwMode="auto">
          <a:xfrm>
            <a:off x="59436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24" name="Oval 12"/>
          <p:cNvSpPr>
            <a:spLocks noChangeArrowheads="1"/>
          </p:cNvSpPr>
          <p:nvPr/>
        </p:nvSpPr>
        <p:spPr bwMode="auto">
          <a:xfrm>
            <a:off x="6172200" y="31242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25" name="Oval 13"/>
          <p:cNvSpPr>
            <a:spLocks noChangeArrowheads="1"/>
          </p:cNvSpPr>
          <p:nvPr/>
        </p:nvSpPr>
        <p:spPr bwMode="auto">
          <a:xfrm>
            <a:off x="6400800" y="31242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5726" name="Picture 14" descr="D:\My documents D\powerpoint\images072908\guy_fixing_hair_hg_cl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19400"/>
            <a:ext cx="1966913" cy="3390900"/>
          </a:xfrm>
          <a:prstGeom prst="rect">
            <a:avLst/>
          </a:prstGeom>
          <a:noFill/>
        </p:spPr>
      </p:pic>
      <p:pic>
        <p:nvPicPr>
          <p:cNvPr id="115727" name="Picture 15" descr="D:\My documents D\powerpoint\images072908\rupunzel_hg_cl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0038" y="0"/>
            <a:ext cx="2570162" cy="6858000"/>
          </a:xfrm>
          <a:prstGeom prst="rect">
            <a:avLst/>
          </a:prstGeom>
          <a:noFill/>
        </p:spPr>
      </p:pic>
      <p:sp>
        <p:nvSpPr>
          <p:cNvPr id="115718" name="Line 6"/>
          <p:cNvSpPr>
            <a:spLocks noChangeShapeType="1"/>
          </p:cNvSpPr>
          <p:nvPr/>
        </p:nvSpPr>
        <p:spPr bwMode="auto">
          <a:xfrm>
            <a:off x="2438400" y="1752600"/>
            <a:ext cx="5181600" cy="2590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5728" name="Oval 16"/>
          <p:cNvSpPr>
            <a:spLocks noChangeArrowheads="1"/>
          </p:cNvSpPr>
          <p:nvPr/>
        </p:nvSpPr>
        <p:spPr bwMode="auto">
          <a:xfrm>
            <a:off x="6629400" y="31242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29" name="Oval 17"/>
          <p:cNvSpPr>
            <a:spLocks noChangeArrowheads="1"/>
          </p:cNvSpPr>
          <p:nvPr/>
        </p:nvSpPr>
        <p:spPr bwMode="auto">
          <a:xfrm>
            <a:off x="7162800" y="31242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5730" name="Oval 18"/>
          <p:cNvSpPr>
            <a:spLocks noChangeArrowheads="1"/>
          </p:cNvSpPr>
          <p:nvPr/>
        </p:nvSpPr>
        <p:spPr bwMode="auto">
          <a:xfrm>
            <a:off x="6858000" y="31242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13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13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1571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>
                <a:solidFill>
                  <a:schemeClr val="accent2"/>
                </a:solidFill>
              </a:rPr>
              <a:t>J’ai les yeux bleus.</a:t>
            </a:r>
            <a:r>
              <a:rPr lang="en-US"/>
              <a:t> </a:t>
            </a:r>
          </a:p>
        </p:txBody>
      </p:sp>
      <p:pic>
        <p:nvPicPr>
          <p:cNvPr id="111628" name="Picture 12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590800"/>
            <a:ext cx="1447800" cy="1447800"/>
          </a:xfrm>
          <a:prstGeom prst="rect">
            <a:avLst/>
          </a:prstGeom>
          <a:noFill/>
        </p:spPr>
      </p:pic>
      <p:pic>
        <p:nvPicPr>
          <p:cNvPr id="111629" name="Picture 13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2590800"/>
            <a:ext cx="1447800" cy="1447800"/>
          </a:xfrm>
          <a:prstGeom prst="rect">
            <a:avLst/>
          </a:prstGeom>
          <a:noFill/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868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1618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524000"/>
          </a:xfrm>
          <a:solidFill>
            <a:schemeClr val="hlink"/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/>
                </a:solidFill>
              </a:rPr>
              <a:t>Nous </a:t>
            </a:r>
            <a:r>
              <a:rPr lang="en-US" b="1" dirty="0" err="1" smtClean="0">
                <a:solidFill>
                  <a:schemeClr val="accent2"/>
                </a:solidFill>
              </a:rPr>
              <a:t>avons</a:t>
            </a:r>
            <a:r>
              <a:rPr lang="en-US" b="1" dirty="0" smtClean="0">
                <a:solidFill>
                  <a:schemeClr val="accent2"/>
                </a:solidFill>
              </a:rPr>
              <a:t> </a:t>
            </a:r>
            <a:r>
              <a:rPr lang="en-US" b="1" dirty="0">
                <a:solidFill>
                  <a:schemeClr val="accent2"/>
                </a:solidFill>
              </a:rPr>
              <a:t>les </a:t>
            </a:r>
            <a:r>
              <a:rPr lang="en-US" b="1" dirty="0" err="1">
                <a:solidFill>
                  <a:schemeClr val="accent2"/>
                </a:solidFill>
              </a:rPr>
              <a:t>yeux</a:t>
            </a:r>
            <a:r>
              <a:rPr lang="en-US" b="1" dirty="0">
                <a:solidFill>
                  <a:schemeClr val="accent2"/>
                </a:solidFill>
              </a:rPr>
              <a:t> bleus.</a:t>
            </a:r>
            <a:r>
              <a:rPr lang="en-US" dirty="0"/>
              <a:t> </a:t>
            </a:r>
          </a:p>
        </p:txBody>
      </p:sp>
      <p:pic>
        <p:nvPicPr>
          <p:cNvPr id="111628" name="Picture 12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343400"/>
            <a:ext cx="1447800" cy="1447800"/>
          </a:xfrm>
          <a:prstGeom prst="rect">
            <a:avLst/>
          </a:prstGeom>
          <a:noFill/>
        </p:spPr>
      </p:pic>
      <p:pic>
        <p:nvPicPr>
          <p:cNvPr id="111629" name="Picture 13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90800"/>
            <a:ext cx="1447800" cy="1447800"/>
          </a:xfrm>
          <a:prstGeom prst="rect">
            <a:avLst/>
          </a:prstGeom>
          <a:noFill/>
        </p:spPr>
      </p:pic>
      <p:pic>
        <p:nvPicPr>
          <p:cNvPr id="7" name="Picture 12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743200"/>
            <a:ext cx="1447800" cy="1447800"/>
          </a:xfrm>
          <a:prstGeom prst="rect">
            <a:avLst/>
          </a:prstGeom>
          <a:noFill/>
        </p:spPr>
      </p:pic>
      <p:pic>
        <p:nvPicPr>
          <p:cNvPr id="8" name="Picture 12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2667000"/>
            <a:ext cx="1447800" cy="1447800"/>
          </a:xfrm>
          <a:prstGeom prst="rect">
            <a:avLst/>
          </a:prstGeom>
          <a:noFill/>
        </p:spPr>
      </p:pic>
      <p:pic>
        <p:nvPicPr>
          <p:cNvPr id="9" name="Picture 12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590800"/>
            <a:ext cx="1447800" cy="1447800"/>
          </a:xfrm>
          <a:prstGeom prst="rect">
            <a:avLst/>
          </a:prstGeom>
          <a:noFill/>
        </p:spPr>
      </p:pic>
      <p:pic>
        <p:nvPicPr>
          <p:cNvPr id="10" name="Picture 12" descr="D:\My documents D\powerpoint\images072908\eyeball_blu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343400"/>
            <a:ext cx="1447800" cy="1447800"/>
          </a:xfrm>
          <a:prstGeom prst="rect">
            <a:avLst/>
          </a:prstGeom>
          <a:noFill/>
        </p:spPr>
      </p:pic>
      <p:pic>
        <p:nvPicPr>
          <p:cNvPr id="11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5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934</Words>
  <Application>Microsoft Office PowerPoint</Application>
  <PresentationFormat>On-screen Show (4:3)</PresentationFormat>
  <Paragraphs>447</Paragraphs>
  <Slides>60</Slides>
  <Notes>0</Notes>
  <HiddenSlides>0</HiddenSlides>
  <MMClips>59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Office Theme</vt:lpstr>
      <vt:lpstr>Bien Dit 1</vt:lpstr>
      <vt:lpstr>Bien Dit 1</vt:lpstr>
      <vt:lpstr>AVOIR: HAVE</vt:lpstr>
      <vt:lpstr>AVOIR: HAVE</vt:lpstr>
      <vt:lpstr>AVOIR: HAVE</vt:lpstr>
      <vt:lpstr>J’ai les cheveux (très) longs. </vt:lpstr>
      <vt:lpstr>Il a les cheveux courts et elle a les cheveux longs. </vt:lpstr>
      <vt:lpstr>J’ai les yeux bleus. </vt:lpstr>
      <vt:lpstr>Nous avons les yeux bleus. </vt:lpstr>
      <vt:lpstr>Et toi, tu as les yeux verts?</vt:lpstr>
      <vt:lpstr>Ils ont les yeux marron. </vt:lpstr>
      <vt:lpstr>J’ai une grande tête. </vt:lpstr>
      <vt:lpstr>Il a deux grandes oreilles. </vt:lpstr>
      <vt:lpstr>Elle a une grande bouche. </vt:lpstr>
      <vt:lpstr>Il a un très grand nez.</vt:lpstr>
      <vt:lpstr>AVOIR: HAVE</vt:lpstr>
      <vt:lpstr>FIN</vt:lpstr>
      <vt:lpstr>être: to be (am, is, are)</vt:lpstr>
      <vt:lpstr>être: to be (am, is, are)</vt:lpstr>
      <vt:lpstr>Making sentences negative </vt:lpstr>
      <vt:lpstr>Un or Une?</vt:lpstr>
      <vt:lpstr>Making sentences negative </vt:lpstr>
      <vt:lpstr>être: to be (am, is, are)</vt:lpstr>
      <vt:lpstr>être: to be (am, is, are)</vt:lpstr>
      <vt:lpstr>être: to be (am, is, are)</vt:lpstr>
      <vt:lpstr>être: to be (am, is, are)</vt:lpstr>
      <vt:lpstr>Il est comment?</vt:lpstr>
      <vt:lpstr>Il est content. </vt:lpstr>
      <vt:lpstr>Ils sont contents. </vt:lpstr>
      <vt:lpstr>Il est amusant. </vt:lpstr>
      <vt:lpstr>Nous sommes amusants. </vt:lpstr>
      <vt:lpstr>Les adjectifs</vt:lpstr>
      <vt:lpstr>Les adjectifs</vt:lpstr>
      <vt:lpstr>Les adjectifs</vt:lpstr>
      <vt:lpstr>Les adjectifs</vt:lpstr>
      <vt:lpstr>Les adjectifs</vt:lpstr>
      <vt:lpstr>Les adjectifs</vt:lpstr>
      <vt:lpstr>Les adjectifs</vt:lpstr>
      <vt:lpstr>Les adjectifs</vt:lpstr>
      <vt:lpstr>FIN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Adjectives in front of the noun</vt:lpstr>
      <vt:lpstr>Adjectives in front of the noun</vt:lpstr>
      <vt:lpstr>Adjectives in front of the noun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 1</dc:title>
  <dc:creator>Phyllis</dc:creator>
  <cp:lastModifiedBy>Phyllis</cp:lastModifiedBy>
  <cp:revision>69</cp:revision>
  <dcterms:created xsi:type="dcterms:W3CDTF">2010-04-02T11:32:44Z</dcterms:created>
  <dcterms:modified xsi:type="dcterms:W3CDTF">2014-11-29T14:49:30Z</dcterms:modified>
</cp:coreProperties>
</file>